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9711" r:id="rId2"/>
    <p:sldId id="9683" r:id="rId3"/>
    <p:sldId id="9715" r:id="rId4"/>
    <p:sldId id="9694" r:id="rId5"/>
    <p:sldId id="9709" r:id="rId6"/>
    <p:sldId id="9716" r:id="rId7"/>
    <p:sldId id="9688" r:id="rId8"/>
    <p:sldId id="9692" r:id="rId9"/>
    <p:sldId id="9693" r:id="rId10"/>
    <p:sldId id="9707" r:id="rId11"/>
    <p:sldId id="9713" r:id="rId12"/>
    <p:sldId id="9705" r:id="rId13"/>
    <p:sldId id="9714" r:id="rId14"/>
    <p:sldId id="9701" r:id="rId15"/>
    <p:sldId id="9717" r:id="rId16"/>
    <p:sldId id="9712" r:id="rId17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50">
          <p15:clr>
            <a:srgbClr val="A4A3A4"/>
          </p15:clr>
        </p15:guide>
        <p15:guide id="2" orient="horz" pos="3820">
          <p15:clr>
            <a:srgbClr val="A4A3A4"/>
          </p15:clr>
        </p15:guide>
        <p15:guide id="3" pos="7588">
          <p15:clr>
            <a:srgbClr val="A4A3A4"/>
          </p15:clr>
        </p15:guide>
        <p15:guide id="4" pos="3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0F1"/>
    <a:srgbClr val="F1615D"/>
    <a:srgbClr val="0E90BE"/>
    <a:srgbClr val="C6733D"/>
    <a:srgbClr val="8B372F"/>
    <a:srgbClr val="254061"/>
    <a:srgbClr val="007E97"/>
    <a:srgbClr val="92100D"/>
    <a:srgbClr val="000000"/>
    <a:srgbClr val="00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7" autoAdjust="0"/>
    <p:restoredTop sz="95868" autoAdjust="0"/>
  </p:normalViewPr>
  <p:slideViewPr>
    <p:cSldViewPr>
      <p:cViewPr varScale="1">
        <p:scale>
          <a:sx n="101" d="100"/>
          <a:sy n="101" d="100"/>
        </p:scale>
        <p:origin x="126" y="162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2022/4/19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我图网旗舰店，为梦想积攒力量！ </a:t>
            </a:r>
            <a:r>
              <a:rPr lang="en-US" altLang="zh-CN"/>
              <a:t>https://meilechen.tmall.com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小芥末素材 </a:t>
            </a:r>
            <a:r>
              <a:rPr lang="en-US" altLang="zh-CN" dirty="0"/>
              <a:t>rosyhouse.taobao.com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>
            <a:fillRect/>
          </a:stretch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858750" cy="72326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2022/4/19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3.xml"/><Relationship Id="rId20" Type="http://schemas.openxmlformats.org/officeDocument/2006/relationships/slide" Target="slide8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-30346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159476" y="2342567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392170" y="2429039"/>
            <a:ext cx="53519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CẤU TRÚC DỮ LIÊU </a:t>
            </a:r>
          </a:p>
          <a:p>
            <a:r>
              <a:rPr lang="en-US" altLang="zh-CN" sz="4400" spc="300" dirty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&amp; GIẢI THUẬT</a:t>
            </a:r>
            <a:endParaRPr lang="zh-CN" altLang="en-US" sz="4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10245798" y="3793483"/>
            <a:ext cx="1516469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NHÓM 5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670509" y="3798260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4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9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6" grpId="0"/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3523014" y="3517867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1900756" y="3327817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2772368" y="4198501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2752285" y="2453903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心形 20"/>
          <p:cNvSpPr/>
          <p:nvPr/>
        </p:nvSpPr>
        <p:spPr>
          <a:xfrm>
            <a:off x="3150977" y="2091496"/>
            <a:ext cx="370771" cy="308976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70150" y="3637974"/>
            <a:ext cx="237071" cy="595236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同侧圆角矩形 23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同侧圆角矩形 25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同侧圆角矩形 26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同侧圆角矩形 27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同侧圆角矩形 28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205" y="3730327"/>
            <a:ext cx="463717" cy="328680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31" name="组合 30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37" name="矩形 36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等腰三角形 33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剪去单角的矩形 31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089738" y="5401794"/>
            <a:ext cx="490601" cy="4411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9" name="组合 3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40" name="任意多边形 39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-1" fmla="*/ 6665 w 406232"/>
                  <a:gd name="connsiteY0-2" fmla="*/ 305095 h 348959"/>
                  <a:gd name="connsiteX1-3" fmla="*/ 6665 w 406232"/>
                  <a:gd name="connsiteY1-4" fmla="*/ 226514 h 348959"/>
                  <a:gd name="connsiteX2-5" fmla="*/ 73340 w 406232"/>
                  <a:gd name="connsiteY2-6" fmla="*/ 128882 h 348959"/>
                  <a:gd name="connsiteX3-7" fmla="*/ 244790 w 406232"/>
                  <a:gd name="connsiteY3-8" fmla="*/ 43157 h 348959"/>
                  <a:gd name="connsiteX4-9" fmla="*/ 401952 w 406232"/>
                  <a:gd name="connsiteY4-10" fmla="*/ 295 h 348959"/>
                  <a:gd name="connsiteX5-11" fmla="*/ 359090 w 406232"/>
                  <a:gd name="connsiteY5-12" fmla="*/ 26489 h 348959"/>
                  <a:gd name="connsiteX6-13" fmla="*/ 330515 w 406232"/>
                  <a:gd name="connsiteY6-14" fmla="*/ 69351 h 348959"/>
                  <a:gd name="connsiteX7-15" fmla="*/ 278127 w 406232"/>
                  <a:gd name="connsiteY7-16" fmla="*/ 209845 h 348959"/>
                  <a:gd name="connsiteX8-17" fmla="*/ 211452 w 406232"/>
                  <a:gd name="connsiteY8-18" fmla="*/ 305095 h 348959"/>
                  <a:gd name="connsiteX9-19" fmla="*/ 128108 w 406232"/>
                  <a:gd name="connsiteY9-20" fmla="*/ 345576 h 348959"/>
                  <a:gd name="connsiteX10-21" fmla="*/ 44765 w 406232"/>
                  <a:gd name="connsiteY10-22" fmla="*/ 345576 h 348959"/>
                  <a:gd name="connsiteX11-23" fmla="*/ 6665 w 406232"/>
                  <a:gd name="connsiteY11-24" fmla="*/ 305095 h 348959"/>
                  <a:gd name="connsiteX0-25" fmla="*/ 6665 w 406232"/>
                  <a:gd name="connsiteY0-26" fmla="*/ 305095 h 357637"/>
                  <a:gd name="connsiteX1-27" fmla="*/ 6665 w 406232"/>
                  <a:gd name="connsiteY1-28" fmla="*/ 226514 h 357637"/>
                  <a:gd name="connsiteX2-29" fmla="*/ 73340 w 406232"/>
                  <a:gd name="connsiteY2-30" fmla="*/ 128882 h 357637"/>
                  <a:gd name="connsiteX3-31" fmla="*/ 244790 w 406232"/>
                  <a:gd name="connsiteY3-32" fmla="*/ 43157 h 357637"/>
                  <a:gd name="connsiteX4-33" fmla="*/ 401952 w 406232"/>
                  <a:gd name="connsiteY4-34" fmla="*/ 295 h 357637"/>
                  <a:gd name="connsiteX5-35" fmla="*/ 359090 w 406232"/>
                  <a:gd name="connsiteY5-36" fmla="*/ 26489 h 357637"/>
                  <a:gd name="connsiteX6-37" fmla="*/ 330515 w 406232"/>
                  <a:gd name="connsiteY6-38" fmla="*/ 69351 h 357637"/>
                  <a:gd name="connsiteX7-39" fmla="*/ 278127 w 406232"/>
                  <a:gd name="connsiteY7-40" fmla="*/ 209845 h 357637"/>
                  <a:gd name="connsiteX8-41" fmla="*/ 211452 w 406232"/>
                  <a:gd name="connsiteY8-42" fmla="*/ 305095 h 357637"/>
                  <a:gd name="connsiteX9-43" fmla="*/ 120964 w 406232"/>
                  <a:gd name="connsiteY9-44" fmla="*/ 355101 h 357637"/>
                  <a:gd name="connsiteX10-45" fmla="*/ 44765 w 406232"/>
                  <a:gd name="connsiteY10-46" fmla="*/ 345576 h 357637"/>
                  <a:gd name="connsiteX11-47" fmla="*/ 6665 w 406232"/>
                  <a:gd name="connsiteY11-48" fmla="*/ 305095 h 357637"/>
                  <a:gd name="connsiteX0-49" fmla="*/ 6665 w 406232"/>
                  <a:gd name="connsiteY0-50" fmla="*/ 305095 h 357637"/>
                  <a:gd name="connsiteX1-51" fmla="*/ 6665 w 406232"/>
                  <a:gd name="connsiteY1-52" fmla="*/ 226514 h 357637"/>
                  <a:gd name="connsiteX2-53" fmla="*/ 73340 w 406232"/>
                  <a:gd name="connsiteY2-54" fmla="*/ 128882 h 357637"/>
                  <a:gd name="connsiteX3-55" fmla="*/ 244790 w 406232"/>
                  <a:gd name="connsiteY3-56" fmla="*/ 43157 h 357637"/>
                  <a:gd name="connsiteX4-57" fmla="*/ 401952 w 406232"/>
                  <a:gd name="connsiteY4-58" fmla="*/ 295 h 357637"/>
                  <a:gd name="connsiteX5-59" fmla="*/ 359090 w 406232"/>
                  <a:gd name="connsiteY5-60" fmla="*/ 26489 h 357637"/>
                  <a:gd name="connsiteX6-61" fmla="*/ 330515 w 406232"/>
                  <a:gd name="connsiteY6-62" fmla="*/ 69351 h 357637"/>
                  <a:gd name="connsiteX7-63" fmla="*/ 278127 w 406232"/>
                  <a:gd name="connsiteY7-64" fmla="*/ 209845 h 357637"/>
                  <a:gd name="connsiteX8-65" fmla="*/ 211452 w 406232"/>
                  <a:gd name="connsiteY8-66" fmla="*/ 305095 h 357637"/>
                  <a:gd name="connsiteX9-67" fmla="*/ 120964 w 406232"/>
                  <a:gd name="connsiteY9-68" fmla="*/ 355101 h 357637"/>
                  <a:gd name="connsiteX10-69" fmla="*/ 44765 w 406232"/>
                  <a:gd name="connsiteY10-70" fmla="*/ 345576 h 357637"/>
                  <a:gd name="connsiteX11-71" fmla="*/ 6665 w 406232"/>
                  <a:gd name="connsiteY11-72" fmla="*/ 305095 h 357637"/>
                  <a:gd name="connsiteX0-73" fmla="*/ 6665 w 406232"/>
                  <a:gd name="connsiteY0-74" fmla="*/ 305095 h 357637"/>
                  <a:gd name="connsiteX1-75" fmla="*/ 6665 w 406232"/>
                  <a:gd name="connsiteY1-76" fmla="*/ 226514 h 357637"/>
                  <a:gd name="connsiteX2-77" fmla="*/ 73340 w 406232"/>
                  <a:gd name="connsiteY2-78" fmla="*/ 128882 h 357637"/>
                  <a:gd name="connsiteX3-79" fmla="*/ 244790 w 406232"/>
                  <a:gd name="connsiteY3-80" fmla="*/ 43157 h 357637"/>
                  <a:gd name="connsiteX4-81" fmla="*/ 401952 w 406232"/>
                  <a:gd name="connsiteY4-82" fmla="*/ 295 h 357637"/>
                  <a:gd name="connsiteX5-83" fmla="*/ 359090 w 406232"/>
                  <a:gd name="connsiteY5-84" fmla="*/ 26489 h 357637"/>
                  <a:gd name="connsiteX6-85" fmla="*/ 330515 w 406232"/>
                  <a:gd name="connsiteY6-86" fmla="*/ 69351 h 357637"/>
                  <a:gd name="connsiteX7-87" fmla="*/ 278127 w 406232"/>
                  <a:gd name="connsiteY7-88" fmla="*/ 209845 h 357637"/>
                  <a:gd name="connsiteX8-89" fmla="*/ 211452 w 406232"/>
                  <a:gd name="connsiteY8-90" fmla="*/ 305095 h 357637"/>
                  <a:gd name="connsiteX9-91" fmla="*/ 120964 w 406232"/>
                  <a:gd name="connsiteY9-92" fmla="*/ 355101 h 357637"/>
                  <a:gd name="connsiteX10-93" fmla="*/ 44765 w 406232"/>
                  <a:gd name="connsiteY10-94" fmla="*/ 345576 h 357637"/>
                  <a:gd name="connsiteX11-95" fmla="*/ 6665 w 406232"/>
                  <a:gd name="connsiteY11-96" fmla="*/ 305095 h 357637"/>
                  <a:gd name="connsiteX0-97" fmla="*/ 6665 w 406232"/>
                  <a:gd name="connsiteY0-98" fmla="*/ 305095 h 357637"/>
                  <a:gd name="connsiteX1-99" fmla="*/ 6665 w 406232"/>
                  <a:gd name="connsiteY1-100" fmla="*/ 226514 h 357637"/>
                  <a:gd name="connsiteX2-101" fmla="*/ 73340 w 406232"/>
                  <a:gd name="connsiteY2-102" fmla="*/ 128882 h 357637"/>
                  <a:gd name="connsiteX3-103" fmla="*/ 244790 w 406232"/>
                  <a:gd name="connsiteY3-104" fmla="*/ 43157 h 357637"/>
                  <a:gd name="connsiteX4-105" fmla="*/ 401952 w 406232"/>
                  <a:gd name="connsiteY4-106" fmla="*/ 295 h 357637"/>
                  <a:gd name="connsiteX5-107" fmla="*/ 359090 w 406232"/>
                  <a:gd name="connsiteY5-108" fmla="*/ 26489 h 357637"/>
                  <a:gd name="connsiteX6-109" fmla="*/ 330515 w 406232"/>
                  <a:gd name="connsiteY6-110" fmla="*/ 69351 h 357637"/>
                  <a:gd name="connsiteX7-111" fmla="*/ 278127 w 406232"/>
                  <a:gd name="connsiteY7-112" fmla="*/ 209845 h 357637"/>
                  <a:gd name="connsiteX8-113" fmla="*/ 211452 w 406232"/>
                  <a:gd name="connsiteY8-114" fmla="*/ 305095 h 357637"/>
                  <a:gd name="connsiteX9-115" fmla="*/ 120964 w 406232"/>
                  <a:gd name="connsiteY9-116" fmla="*/ 355101 h 357637"/>
                  <a:gd name="connsiteX10-117" fmla="*/ 44765 w 406232"/>
                  <a:gd name="connsiteY10-118" fmla="*/ 345576 h 357637"/>
                  <a:gd name="connsiteX11-119" fmla="*/ 6665 w 406232"/>
                  <a:gd name="connsiteY11-120" fmla="*/ 305095 h 357637"/>
                  <a:gd name="connsiteX0-121" fmla="*/ 7668 w 407235"/>
                  <a:gd name="connsiteY0-122" fmla="*/ 305095 h 357637"/>
                  <a:gd name="connsiteX1-123" fmla="*/ 7668 w 407235"/>
                  <a:gd name="connsiteY1-124" fmla="*/ 226514 h 357637"/>
                  <a:gd name="connsiteX2-125" fmla="*/ 74343 w 407235"/>
                  <a:gd name="connsiteY2-126" fmla="*/ 128882 h 357637"/>
                  <a:gd name="connsiteX3-127" fmla="*/ 245793 w 407235"/>
                  <a:gd name="connsiteY3-128" fmla="*/ 43157 h 357637"/>
                  <a:gd name="connsiteX4-129" fmla="*/ 402955 w 407235"/>
                  <a:gd name="connsiteY4-130" fmla="*/ 295 h 357637"/>
                  <a:gd name="connsiteX5-131" fmla="*/ 360093 w 407235"/>
                  <a:gd name="connsiteY5-132" fmla="*/ 26489 h 357637"/>
                  <a:gd name="connsiteX6-133" fmla="*/ 331518 w 407235"/>
                  <a:gd name="connsiteY6-134" fmla="*/ 69351 h 357637"/>
                  <a:gd name="connsiteX7-135" fmla="*/ 279130 w 407235"/>
                  <a:gd name="connsiteY7-136" fmla="*/ 209845 h 357637"/>
                  <a:gd name="connsiteX8-137" fmla="*/ 212455 w 407235"/>
                  <a:gd name="connsiteY8-138" fmla="*/ 305095 h 357637"/>
                  <a:gd name="connsiteX9-139" fmla="*/ 121967 w 407235"/>
                  <a:gd name="connsiteY9-140" fmla="*/ 355101 h 357637"/>
                  <a:gd name="connsiteX10-141" fmla="*/ 45768 w 407235"/>
                  <a:gd name="connsiteY10-142" fmla="*/ 345576 h 357637"/>
                  <a:gd name="connsiteX11-143" fmla="*/ 7668 w 407235"/>
                  <a:gd name="connsiteY11-144" fmla="*/ 305095 h 357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-1" fmla="*/ 114303 w 114766"/>
                  <a:gd name="connsiteY0-2" fmla="*/ 7143 h 117111"/>
                  <a:gd name="connsiteX1-3" fmla="*/ 66678 w 114766"/>
                  <a:gd name="connsiteY1-4" fmla="*/ 66675 h 117111"/>
                  <a:gd name="connsiteX2-5" fmla="*/ 40484 w 114766"/>
                  <a:gd name="connsiteY2-6" fmla="*/ 116681 h 117111"/>
                  <a:gd name="connsiteX3-7" fmla="*/ 3 w 114766"/>
                  <a:gd name="connsiteY3-8" fmla="*/ 88106 h 117111"/>
                  <a:gd name="connsiteX4-9" fmla="*/ 42865 w 114766"/>
                  <a:gd name="connsiteY4-10" fmla="*/ 40481 h 117111"/>
                  <a:gd name="connsiteX5-11" fmla="*/ 88109 w 114766"/>
                  <a:gd name="connsiteY5-12" fmla="*/ 4762 h 117111"/>
                  <a:gd name="connsiteX6" fmla="*/ 114303 w 114766"/>
                  <a:gd name="connsiteY6" fmla="*/ 7143 h 117111"/>
                  <a:gd name="connsiteX0-13" fmla="*/ 114306 w 114769"/>
                  <a:gd name="connsiteY0-14" fmla="*/ 7143 h 109586"/>
                  <a:gd name="connsiteX1-15" fmla="*/ 66681 w 114769"/>
                  <a:gd name="connsiteY1-16" fmla="*/ 66675 h 109586"/>
                  <a:gd name="connsiteX2-17" fmla="*/ 29099 w 114769"/>
                  <a:gd name="connsiteY2-18" fmla="*/ 108934 h 109586"/>
                  <a:gd name="connsiteX3-19" fmla="*/ 6 w 114769"/>
                  <a:gd name="connsiteY3-20" fmla="*/ 88106 h 109586"/>
                  <a:gd name="connsiteX4-21" fmla="*/ 42868 w 114769"/>
                  <a:gd name="connsiteY4-22" fmla="*/ 40481 h 109586"/>
                  <a:gd name="connsiteX5-23" fmla="*/ 88112 w 114769"/>
                  <a:gd name="connsiteY5-24" fmla="*/ 4762 h 109586"/>
                  <a:gd name="connsiteX6-25" fmla="*/ 114306 w 114769"/>
                  <a:gd name="connsiteY6-26" fmla="*/ 7143 h 109586"/>
                  <a:gd name="connsiteX0-27" fmla="*/ 148467 w 148642"/>
                  <a:gd name="connsiteY0-28" fmla="*/ 2864 h 123382"/>
                  <a:gd name="connsiteX1-29" fmla="*/ 66681 w 148642"/>
                  <a:gd name="connsiteY1-30" fmla="*/ 80472 h 123382"/>
                  <a:gd name="connsiteX2-31" fmla="*/ 29099 w 148642"/>
                  <a:gd name="connsiteY2-32" fmla="*/ 122731 h 123382"/>
                  <a:gd name="connsiteX3-33" fmla="*/ 6 w 148642"/>
                  <a:gd name="connsiteY3-34" fmla="*/ 101903 h 123382"/>
                  <a:gd name="connsiteX4-35" fmla="*/ 42868 w 148642"/>
                  <a:gd name="connsiteY4-36" fmla="*/ 54278 h 123382"/>
                  <a:gd name="connsiteX5-37" fmla="*/ 88112 w 148642"/>
                  <a:gd name="connsiteY5-38" fmla="*/ 18559 h 123382"/>
                  <a:gd name="connsiteX6-39" fmla="*/ 148467 w 148642"/>
                  <a:gd name="connsiteY6-40" fmla="*/ 2864 h 123382"/>
                  <a:gd name="connsiteX0-41" fmla="*/ 148467 w 151739"/>
                  <a:gd name="connsiteY0-42" fmla="*/ 11381 h 131899"/>
                  <a:gd name="connsiteX1-43" fmla="*/ 66681 w 151739"/>
                  <a:gd name="connsiteY1-44" fmla="*/ 88989 h 131899"/>
                  <a:gd name="connsiteX2-45" fmla="*/ 29099 w 151739"/>
                  <a:gd name="connsiteY2-46" fmla="*/ 131248 h 131899"/>
                  <a:gd name="connsiteX3-47" fmla="*/ 6 w 151739"/>
                  <a:gd name="connsiteY3-48" fmla="*/ 110420 h 131899"/>
                  <a:gd name="connsiteX4-49" fmla="*/ 42868 w 151739"/>
                  <a:gd name="connsiteY4-50" fmla="*/ 62795 h 131899"/>
                  <a:gd name="connsiteX5-51" fmla="*/ 129865 w 151739"/>
                  <a:gd name="connsiteY5-52" fmla="*/ 3837 h 131899"/>
                  <a:gd name="connsiteX6-53" fmla="*/ 148467 w 151739"/>
                  <a:gd name="connsiteY6-54" fmla="*/ 11381 h 13189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25" y="connsiteY6-2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-1" fmla="*/ 3352 w 180873"/>
                <a:gd name="connsiteY0-2" fmla="*/ 166776 h 173137"/>
                <a:gd name="connsiteX1-3" fmla="*/ 93840 w 180873"/>
                <a:gd name="connsiteY1-4" fmla="*/ 64383 h 173137"/>
                <a:gd name="connsiteX2-5" fmla="*/ 179565 w 180873"/>
                <a:gd name="connsiteY2-6" fmla="*/ 89 h 173137"/>
                <a:gd name="connsiteX3-7" fmla="*/ 139083 w 180873"/>
                <a:gd name="connsiteY3-8" fmla="*/ 52476 h 173137"/>
                <a:gd name="connsiteX4-9" fmla="*/ 50977 w 180873"/>
                <a:gd name="connsiteY4-10" fmla="*/ 138201 h 173137"/>
                <a:gd name="connsiteX5-11" fmla="*/ 22402 w 180873"/>
                <a:gd name="connsiteY5-12" fmla="*/ 159633 h 173137"/>
                <a:gd name="connsiteX6" fmla="*/ 3352 w 180873"/>
                <a:gd name="connsiteY6" fmla="*/ 166776 h 173137"/>
                <a:gd name="connsiteX0-13" fmla="*/ 4789 w 182310"/>
                <a:gd name="connsiteY0-14" fmla="*/ 166776 h 185696"/>
                <a:gd name="connsiteX1-15" fmla="*/ 95277 w 182310"/>
                <a:gd name="connsiteY1-16" fmla="*/ 64383 h 185696"/>
                <a:gd name="connsiteX2-17" fmla="*/ 181002 w 182310"/>
                <a:gd name="connsiteY2-18" fmla="*/ 89 h 185696"/>
                <a:gd name="connsiteX3-19" fmla="*/ 140520 w 182310"/>
                <a:gd name="connsiteY3-20" fmla="*/ 52476 h 185696"/>
                <a:gd name="connsiteX4-21" fmla="*/ 52414 w 182310"/>
                <a:gd name="connsiteY4-22" fmla="*/ 138201 h 185696"/>
                <a:gd name="connsiteX5-23" fmla="*/ 16695 w 182310"/>
                <a:gd name="connsiteY5-24" fmla="*/ 183445 h 185696"/>
                <a:gd name="connsiteX6-25" fmla="*/ 4789 w 182310"/>
                <a:gd name="connsiteY6-26" fmla="*/ 166776 h 185696"/>
                <a:gd name="connsiteX0-27" fmla="*/ 4789 w 181809"/>
                <a:gd name="connsiteY0-28" fmla="*/ 166776 h 185696"/>
                <a:gd name="connsiteX1-29" fmla="*/ 95277 w 181809"/>
                <a:gd name="connsiteY1-30" fmla="*/ 64383 h 185696"/>
                <a:gd name="connsiteX2-31" fmla="*/ 181002 w 181809"/>
                <a:gd name="connsiteY2-32" fmla="*/ 89 h 185696"/>
                <a:gd name="connsiteX3-33" fmla="*/ 133376 w 181809"/>
                <a:gd name="connsiteY3-34" fmla="*/ 52476 h 185696"/>
                <a:gd name="connsiteX4-35" fmla="*/ 52414 w 181809"/>
                <a:gd name="connsiteY4-36" fmla="*/ 138201 h 185696"/>
                <a:gd name="connsiteX5-37" fmla="*/ 16695 w 181809"/>
                <a:gd name="connsiteY5-38" fmla="*/ 183445 h 185696"/>
                <a:gd name="connsiteX6-39" fmla="*/ 4789 w 181809"/>
                <a:gd name="connsiteY6-40" fmla="*/ 166776 h 185696"/>
                <a:gd name="connsiteX0-41" fmla="*/ 4789 w 181809"/>
                <a:gd name="connsiteY0-42" fmla="*/ 166776 h 185696"/>
                <a:gd name="connsiteX1-43" fmla="*/ 95277 w 181809"/>
                <a:gd name="connsiteY1-44" fmla="*/ 64383 h 185696"/>
                <a:gd name="connsiteX2-45" fmla="*/ 181002 w 181809"/>
                <a:gd name="connsiteY2-46" fmla="*/ 89 h 185696"/>
                <a:gd name="connsiteX3-47" fmla="*/ 133376 w 181809"/>
                <a:gd name="connsiteY3-48" fmla="*/ 52476 h 185696"/>
                <a:gd name="connsiteX4-49" fmla="*/ 52414 w 181809"/>
                <a:gd name="connsiteY4-50" fmla="*/ 133439 h 185696"/>
                <a:gd name="connsiteX5-51" fmla="*/ 16695 w 181809"/>
                <a:gd name="connsiteY5-52" fmla="*/ 183445 h 185696"/>
                <a:gd name="connsiteX6-53" fmla="*/ 4789 w 181809"/>
                <a:gd name="connsiteY6-54" fmla="*/ 166776 h 185696"/>
                <a:gd name="connsiteX0-55" fmla="*/ 6892 w 183912"/>
                <a:gd name="connsiteY0-56" fmla="*/ 166776 h 183799"/>
                <a:gd name="connsiteX1-57" fmla="*/ 97380 w 183912"/>
                <a:gd name="connsiteY1-58" fmla="*/ 64383 h 183799"/>
                <a:gd name="connsiteX2-59" fmla="*/ 183105 w 183912"/>
                <a:gd name="connsiteY2-60" fmla="*/ 89 h 183799"/>
                <a:gd name="connsiteX3-61" fmla="*/ 135479 w 183912"/>
                <a:gd name="connsiteY3-62" fmla="*/ 52476 h 183799"/>
                <a:gd name="connsiteX4-63" fmla="*/ 54517 w 183912"/>
                <a:gd name="connsiteY4-64" fmla="*/ 133439 h 183799"/>
                <a:gd name="connsiteX5-65" fmla="*/ 11655 w 183912"/>
                <a:gd name="connsiteY5-66" fmla="*/ 181064 h 183799"/>
                <a:gd name="connsiteX6-67" fmla="*/ 6892 w 183912"/>
                <a:gd name="connsiteY6-68" fmla="*/ 166776 h 183799"/>
                <a:gd name="connsiteX0-69" fmla="*/ 6892 w 183575"/>
                <a:gd name="connsiteY0-70" fmla="*/ 166823 h 183846"/>
                <a:gd name="connsiteX1-71" fmla="*/ 97380 w 183575"/>
                <a:gd name="connsiteY1-72" fmla="*/ 64430 h 183846"/>
                <a:gd name="connsiteX2-73" fmla="*/ 183105 w 183575"/>
                <a:gd name="connsiteY2-74" fmla="*/ 136 h 183846"/>
                <a:gd name="connsiteX3-75" fmla="*/ 128336 w 183575"/>
                <a:gd name="connsiteY3-76" fmla="*/ 50142 h 183846"/>
                <a:gd name="connsiteX4-77" fmla="*/ 54517 w 183575"/>
                <a:gd name="connsiteY4-78" fmla="*/ 133486 h 183846"/>
                <a:gd name="connsiteX5-79" fmla="*/ 11655 w 183575"/>
                <a:gd name="connsiteY5-80" fmla="*/ 181111 h 183846"/>
                <a:gd name="connsiteX6-81" fmla="*/ 6892 w 183575"/>
                <a:gd name="connsiteY6-82" fmla="*/ 166823 h 183846"/>
                <a:gd name="connsiteX0-83" fmla="*/ 6892 w 183417"/>
                <a:gd name="connsiteY0-84" fmla="*/ 166742 h 183765"/>
                <a:gd name="connsiteX1-85" fmla="*/ 97380 w 183417"/>
                <a:gd name="connsiteY1-86" fmla="*/ 64349 h 183765"/>
                <a:gd name="connsiteX2-87" fmla="*/ 183105 w 183417"/>
                <a:gd name="connsiteY2-88" fmla="*/ 55 h 183765"/>
                <a:gd name="connsiteX3-89" fmla="*/ 123574 w 183417"/>
                <a:gd name="connsiteY3-90" fmla="*/ 54824 h 183765"/>
                <a:gd name="connsiteX4-91" fmla="*/ 54517 w 183417"/>
                <a:gd name="connsiteY4-92" fmla="*/ 133405 h 183765"/>
                <a:gd name="connsiteX5-93" fmla="*/ 11655 w 183417"/>
                <a:gd name="connsiteY5-94" fmla="*/ 181030 h 183765"/>
                <a:gd name="connsiteX6-95" fmla="*/ 6892 w 183417"/>
                <a:gd name="connsiteY6-96" fmla="*/ 166742 h 183765"/>
                <a:gd name="connsiteX0-97" fmla="*/ 5402 w 181927"/>
                <a:gd name="connsiteY0-98" fmla="*/ 166742 h 183765"/>
                <a:gd name="connsiteX1-99" fmla="*/ 95890 w 181927"/>
                <a:gd name="connsiteY1-100" fmla="*/ 64349 h 183765"/>
                <a:gd name="connsiteX2-101" fmla="*/ 181615 w 181927"/>
                <a:gd name="connsiteY2-102" fmla="*/ 55 h 183765"/>
                <a:gd name="connsiteX3-103" fmla="*/ 122084 w 181927"/>
                <a:gd name="connsiteY3-104" fmla="*/ 54824 h 183765"/>
                <a:gd name="connsiteX4-105" fmla="*/ 53027 w 181927"/>
                <a:gd name="connsiteY4-106" fmla="*/ 133405 h 183765"/>
                <a:gd name="connsiteX5-107" fmla="*/ 14927 w 181927"/>
                <a:gd name="connsiteY5-108" fmla="*/ 181030 h 183765"/>
                <a:gd name="connsiteX6-109" fmla="*/ 5402 w 181927"/>
                <a:gd name="connsiteY6-110" fmla="*/ 166742 h 183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6213351" y="1761548"/>
            <a:ext cx="2597632" cy="466665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Yeseva One" panose="00000500000000000000"/>
              </a:rPr>
              <a:t>Regressor Decision</a:t>
            </a:r>
            <a:endParaRPr lang="en-US" sz="2400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213351" y="2306024"/>
            <a:ext cx="4794580" cy="928330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hồi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ta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sai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tạp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chất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giống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như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đã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số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entropy </a:t>
            </a:r>
          </a:p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gini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bài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</a:t>
            </a:r>
          </a:p>
        </p:txBody>
      </p:sp>
      <p:sp>
        <p:nvSpPr>
          <p:cNvPr id="74" name="矩形 73"/>
          <p:cNvSpPr/>
          <p:nvPr/>
        </p:nvSpPr>
        <p:spPr>
          <a:xfrm>
            <a:off x="6213351" y="5185790"/>
            <a:ext cx="5439436" cy="651331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Trọng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số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kích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nút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con </a:t>
            </a:r>
          </a:p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đối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nút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cha.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Var Red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mục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đích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tự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IG.</a:t>
            </a:r>
          </a:p>
        </p:txBody>
      </p:sp>
      <p:sp>
        <p:nvSpPr>
          <p:cNvPr id="44" name="Oval 14">
            <a:extLst>
              <a:ext uri="{FF2B5EF4-FFF2-40B4-BE49-F238E27FC236}">
                <a16:creationId xmlns:a16="http://schemas.microsoft.com/office/drawing/2014/main" id="{AC1E90AA-1417-45BE-8074-3542DBA7D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711" y="3520689"/>
            <a:ext cx="189809" cy="18983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FC805FE0-AA64-476A-950F-D095B919F8BE}"/>
                  </a:ext>
                </a:extLst>
              </p:cNvPr>
              <p:cNvSpPr txBox="1"/>
              <p:nvPr/>
            </p:nvSpPr>
            <p:spPr>
              <a:xfrm>
                <a:off x="6538403" y="3391783"/>
                <a:ext cx="1962717" cy="492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Var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TextBox 19">
                <a:extLst>
                  <a:ext uri="{FF2B5EF4-FFF2-40B4-BE49-F238E27FC236}">
                    <a16:creationId xmlns:a16="http://schemas.microsoft.com/office/drawing/2014/main" id="{FC805FE0-AA64-476A-950F-D095B919F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3" y="3391783"/>
                <a:ext cx="1962717" cy="492379"/>
              </a:xfrm>
              <a:prstGeom prst="rect">
                <a:avLst/>
              </a:prstGeom>
              <a:blipFill>
                <a:blip r:embed="rId3"/>
                <a:stretch>
                  <a:fillRect l="-2795" t="-77778" r="-2484" b="-1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71">
            <a:extLst>
              <a:ext uri="{FF2B5EF4-FFF2-40B4-BE49-F238E27FC236}">
                <a16:creationId xmlns:a16="http://schemas.microsoft.com/office/drawing/2014/main" id="{147E9C35-0596-476B-8B80-50A2134C9B1C}"/>
              </a:ext>
            </a:extLst>
          </p:cNvPr>
          <p:cNvSpPr/>
          <p:nvPr/>
        </p:nvSpPr>
        <p:spPr>
          <a:xfrm>
            <a:off x="6213351" y="3884162"/>
            <a:ext cx="4797402" cy="374332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Phương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sai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cao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hơn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nghĩa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tạp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chất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cao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hơn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</a:t>
            </a:r>
          </a:p>
        </p:txBody>
      </p:sp>
      <p:sp>
        <p:nvSpPr>
          <p:cNvPr id="47" name="Oval 14">
            <a:extLst>
              <a:ext uri="{FF2B5EF4-FFF2-40B4-BE49-F238E27FC236}">
                <a16:creationId xmlns:a16="http://schemas.microsoft.com/office/drawing/2014/main" id="{91038D31-21E5-437A-A522-0C9F95198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7711" y="4493625"/>
            <a:ext cx="189809" cy="18983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005E5AF6-A9C7-4B9A-96B9-8F4129DC2687}"/>
                  </a:ext>
                </a:extLst>
              </p:cNvPr>
              <p:cNvSpPr txBox="1"/>
              <p:nvPr/>
            </p:nvSpPr>
            <p:spPr>
              <a:xfrm>
                <a:off x="6538403" y="4364719"/>
                <a:ext cx="39710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Var Red = Var(parent)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𝑐h𝑖𝑙𝑑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(Varian reduction: </a:t>
                </a:r>
                <a:r>
                  <a:rPr lang="en-US" dirty="0" err="1">
                    <a:solidFill>
                      <a:schemeClr val="bg1"/>
                    </a:solidFill>
                  </a:rPr>
                  <a:t>độ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giảm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endParaRPr lang="id-ID" altLang="zh-CN" sz="1600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005E5AF6-A9C7-4B9A-96B9-8F4129DC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403" y="4364719"/>
                <a:ext cx="3971023" cy="646331"/>
              </a:xfrm>
              <a:prstGeom prst="rect">
                <a:avLst/>
              </a:prstGeom>
              <a:blipFill>
                <a:blip r:embed="rId4"/>
                <a:stretch>
                  <a:fillRect l="-1382" t="-68868" b="-6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21" grpId="0" animBg="1"/>
      <p:bldP spid="61" grpId="0"/>
      <p:bldP spid="72" grpId="0"/>
      <p:bldP spid="74" grpId="0"/>
      <p:bldP spid="44" grpId="0" animBg="1"/>
      <p:bldP spid="45" grpId="0"/>
      <p:bldP spid="46" grpId="0"/>
      <p:bldP spid="47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872480" y="2117579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30188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Random Forest</a:t>
            </a: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040321" y="3980369"/>
            <a:ext cx="5303943" cy="11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ngẫu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nhiên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nó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ít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nhạy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cảm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hơn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endParaRPr lang="en-US" altLang="zh-CN" sz="1265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/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5">
                <a:lnSpc>
                  <a:spcPct val="130000"/>
                </a:lnSpc>
                <a:defRPr/>
              </a:pPr>
              <a:endParaRPr lang="zh-CN" altLang="en-US" sz="11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5">
              <a:lnSpc>
                <a:spcPct val="130000"/>
              </a:lnSpc>
              <a:defRPr/>
            </a:pPr>
            <a:endParaRPr lang="zh-CN" altLang="en-US" sz="1155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1076717" y="2745309"/>
            <a:ext cx="2675578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82700">
              <a:defRPr/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Bước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tiên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bộ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ban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Quá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gọi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Bootstrapping</a:t>
            </a:r>
            <a:endParaRPr lang="en-US" altLang="zh-CN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/>
          <a:lstStyle/>
          <a:p>
            <a:pPr>
              <a:lnSpc>
                <a:spcPct val="130000"/>
              </a:lnSpc>
            </a:pPr>
            <a:endParaRPr lang="en-US" sz="20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4352370" y="447973"/>
            <a:ext cx="2031020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Đào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tạo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trên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bộ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khởi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độc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ngẫu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nhiên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chỉ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training.</a:t>
            </a:r>
          </a:p>
        </p:txBody>
      </p:sp>
      <p:sp>
        <p:nvSpPr>
          <p:cNvPr id="21" name="Content Placeholder 2"/>
          <p:cNvSpPr txBox="1"/>
          <p:nvPr/>
        </p:nvSpPr>
        <p:spPr>
          <a:xfrm>
            <a:off x="7102786" y="2073217"/>
            <a:ext cx="2031020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82700">
              <a:defRPr/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cây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ngẫu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nhiên</a:t>
            </a:r>
            <a:endParaRPr lang="en-US" altLang="zh-CN" sz="1100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8765220" y="3027397"/>
            <a:ext cx="2777128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82700">
              <a:defRPr/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quả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mô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(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Quá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trình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)</a:t>
            </a:r>
            <a:endParaRPr lang="en-US" altLang="zh-CN" sz="1100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4131881" y="2107757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812751" y="3313135"/>
            <a:ext cx="81127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vi-VN" sz="2800" dirty="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Ứng dụng thực tế xây dựng mô hình machine learning </a:t>
            </a:r>
            <a:endParaRPr lang="en-US" sz="2800" dirty="0">
              <a:solidFill>
                <a:schemeClr val="lt1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vi-VN" sz="2800" dirty="0">
                <a:solidFill>
                  <a:schemeClr val="lt1"/>
                </a:solidFill>
                <a:latin typeface="Yeseva One"/>
                <a:ea typeface="Yeseva One"/>
                <a:cs typeface="Yeseva One"/>
                <a:sym typeface="Yeseva One"/>
              </a:rPr>
              <a:t>đơn giản để dự đoán giá nhà </a:t>
            </a:r>
            <a:endParaRPr lang="vi-V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A7EBB4-859B-4C75-B683-7E5256EFF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80929"/>
              </p:ext>
            </p:extLst>
          </p:nvPr>
        </p:nvGraphicFramePr>
        <p:xfrm>
          <a:off x="2132805" y="2278406"/>
          <a:ext cx="8928992" cy="25007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3055">
                  <a:extLst>
                    <a:ext uri="{9D8B030D-6E8A-4147-A177-3AD203B41FA5}">
                      <a16:colId xmlns:a16="http://schemas.microsoft.com/office/drawing/2014/main" val="1196013594"/>
                    </a:ext>
                  </a:extLst>
                </a:gridCol>
                <a:gridCol w="911081">
                  <a:extLst>
                    <a:ext uri="{9D8B030D-6E8A-4147-A177-3AD203B41FA5}">
                      <a16:colId xmlns:a16="http://schemas.microsoft.com/office/drawing/2014/main" val="373550007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798199485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64157732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70552234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4248506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823775657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403462896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16126112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200000"/>
                        </a:lnSpc>
                      </a:pPr>
                      <a:r>
                        <a:rPr lang="en-US" sz="1050">
                          <a:effectLst/>
                        </a:rPr>
                        <a:t>Id</a:t>
                      </a: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50">
                          <a:effectLst/>
                        </a:rPr>
                        <a:t>LotArea</a:t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200000"/>
                        </a:lnSpc>
                      </a:pPr>
                      <a:r>
                        <a:rPr lang="en-US" sz="1050">
                          <a:effectLst/>
                        </a:rPr>
                        <a:t>YearBuilt</a:t>
                      </a: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200000"/>
                        </a:lnSpc>
                      </a:pPr>
                      <a:r>
                        <a:rPr lang="en-US" sz="1050">
                          <a:effectLst/>
                        </a:rPr>
                        <a:t>1stFlrSF</a:t>
                      </a: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50">
                          <a:effectLst/>
                        </a:rPr>
                        <a:t>2ndFlrSF</a:t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50">
                          <a:effectLst/>
                        </a:rPr>
                        <a:t>FullBath</a:t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50">
                          <a:effectLst/>
                        </a:rPr>
                        <a:t>BedroomAbvGr</a:t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50">
                          <a:effectLst/>
                        </a:rPr>
                        <a:t>TotRmsAbvGrd</a:t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200000"/>
                        </a:lnSpc>
                      </a:pPr>
                      <a:r>
                        <a:rPr lang="en-US" sz="1050" dirty="0" err="1">
                          <a:effectLst/>
                        </a:rPr>
                        <a:t>SalePrice</a:t>
                      </a:r>
                      <a:endParaRPr lang="en-US" sz="105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1868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260327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9600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1976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1262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496316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11250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2001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866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41187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9550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1915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961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756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824215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14260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1145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1053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281772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14115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1993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796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566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143000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001859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10084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1694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307000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52591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10382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1973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1107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983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30042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6120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1931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1022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752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800145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7420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1939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1077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118000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314584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85FDDC2-3ADB-4EA1-927D-6999588FD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429786"/>
              </p:ext>
            </p:extLst>
          </p:nvPr>
        </p:nvGraphicFramePr>
        <p:xfrm>
          <a:off x="296934" y="793723"/>
          <a:ext cx="2691130" cy="2300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525354051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897892302"/>
                    </a:ext>
                  </a:extLst>
                </a:gridCol>
                <a:gridCol w="788670">
                  <a:extLst>
                    <a:ext uri="{9D8B030D-6E8A-4147-A177-3AD203B41FA5}">
                      <a16:colId xmlns:a16="http://schemas.microsoft.com/office/drawing/2014/main" val="1203074285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3940123016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LotArea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YearBuilt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578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2003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6760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9600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1976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866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51617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9550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1915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1306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14260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250000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86362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14260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2000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9243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10084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143000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2797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10084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143000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90003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6120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1931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2443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7420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1939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118000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50465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3756E7B-C79F-4B9E-87E5-CC9EF48EC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89016"/>
              </p:ext>
            </p:extLst>
          </p:nvPr>
        </p:nvGraphicFramePr>
        <p:xfrm>
          <a:off x="3249262" y="793723"/>
          <a:ext cx="2602230" cy="22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1639280715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190896128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489860574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520148356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FullBath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YearBuilt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5927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307000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90936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1976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9846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5266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1931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0215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1915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9599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63266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4215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1939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118000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8946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1976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181500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023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2003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208500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83179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574CAD-05F0-443E-9C92-BE273A1F9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468142"/>
              </p:ext>
            </p:extLst>
          </p:nvPr>
        </p:nvGraphicFramePr>
        <p:xfrm>
          <a:off x="6139727" y="793723"/>
          <a:ext cx="3112770" cy="2300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6747391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681815062"/>
                    </a:ext>
                  </a:extLst>
                </a:gridCol>
                <a:gridCol w="1210310">
                  <a:extLst>
                    <a:ext uri="{9D8B030D-6E8A-4147-A177-3AD203B41FA5}">
                      <a16:colId xmlns:a16="http://schemas.microsoft.com/office/drawing/2014/main" val="3395575014"/>
                    </a:ext>
                  </a:extLst>
                </a:gridCol>
                <a:gridCol w="760730">
                  <a:extLst>
                    <a:ext uri="{9D8B030D-6E8A-4147-A177-3AD203B41FA5}">
                      <a16:colId xmlns:a16="http://schemas.microsoft.com/office/drawing/2014/main" val="1561973044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LotArea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BedroomAbvGr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3630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11250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27663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7420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118000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58934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8699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9550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0931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10382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22738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10328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68847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6120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11257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14260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541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494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8450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208500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3734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F40CC0B-1239-46F0-95A9-98E7FB203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749747"/>
              </p:ext>
            </p:extLst>
          </p:nvPr>
        </p:nvGraphicFramePr>
        <p:xfrm>
          <a:off x="9540732" y="793723"/>
          <a:ext cx="3082925" cy="23003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4085493991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4143243314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160290964"/>
                    </a:ext>
                  </a:extLst>
                </a:gridCol>
                <a:gridCol w="829945">
                  <a:extLst>
                    <a:ext uri="{9D8B030D-6E8A-4147-A177-3AD203B41FA5}">
                      <a16:colId xmlns:a16="http://schemas.microsoft.com/office/drawing/2014/main" val="2701755038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FullBath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TotRmsAbvGrd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4442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2482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5001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889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8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8686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31580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307000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675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5802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143000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680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968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300" dirty="0">
                          <a:effectLst/>
                        </a:rPr>
                        <a:t>118000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921717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63004B4-E3A6-4B28-B7EC-42BCACED4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61054"/>
              </p:ext>
            </p:extLst>
          </p:nvPr>
        </p:nvGraphicFramePr>
        <p:xfrm>
          <a:off x="3299744" y="3557302"/>
          <a:ext cx="2501265" cy="22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15638537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1774220923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1494105537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697277658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 dirty="0">
                          <a:effectLst/>
                        </a:rPr>
                        <a:t>1stFlrSF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FullBath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526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796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143000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22091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1694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307000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2874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1145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873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961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140000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1844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1262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228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920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223500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3538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1022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4421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00330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9150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208500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56497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5B28F30-A816-4BB6-82FB-67CB5701E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10402"/>
              </p:ext>
            </p:extLst>
          </p:nvPr>
        </p:nvGraphicFramePr>
        <p:xfrm>
          <a:off x="7586789" y="3557301"/>
          <a:ext cx="2552065" cy="22705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025">
                  <a:extLst>
                    <a:ext uri="{9D8B030D-6E8A-4147-A177-3AD203B41FA5}">
                      <a16:colId xmlns:a16="http://schemas.microsoft.com/office/drawing/2014/main" val="3424992797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2438770555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460080880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551479481"/>
                    </a:ext>
                  </a:extLst>
                </a:gridCol>
              </a:tblGrid>
              <a:tr h="182245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>
                          <a:effectLst/>
                        </a:rPr>
                        <a:t>Id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2ndFlrSF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>
                          <a:effectLst/>
                        </a:rPr>
                        <a:t>FullBath</a:t>
                      </a:r>
                      <a:endParaRPr lang="en-US" sz="10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000" dirty="0" err="1">
                          <a:effectLst/>
                        </a:rPr>
                        <a:t>SalePrice</a:t>
                      </a:r>
                      <a:endParaRPr lang="en-US" sz="10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301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756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140000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73710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1053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2885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52945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752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129900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3417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866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118000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8257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181500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41383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2971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854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208500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4846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1053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250000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25282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752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800"/>
                        </a:lnSpc>
                      </a:pPr>
                      <a:r>
                        <a:rPr lang="en-US" sz="1200" dirty="0">
                          <a:effectLst/>
                        </a:rPr>
                        <a:t>129900</a:t>
                      </a:r>
                      <a:endParaRPr lang="en-US" sz="1400" dirty="0">
                        <a:effectLst/>
                        <a:latin typeface=".VnTime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136739"/>
                  </a:ext>
                </a:extLst>
              </a:tr>
            </a:tbl>
          </a:graphicData>
        </a:graphic>
      </p:graphicFrame>
      <p:grpSp>
        <p:nvGrpSpPr>
          <p:cNvPr id="68" name="Group 67">
            <a:extLst>
              <a:ext uri="{FF2B5EF4-FFF2-40B4-BE49-F238E27FC236}">
                <a16:creationId xmlns:a16="http://schemas.microsoft.com/office/drawing/2014/main" id="{A7660BBF-472F-4724-87D7-CF4A109A420F}"/>
              </a:ext>
            </a:extLst>
          </p:cNvPr>
          <p:cNvGrpSpPr/>
          <p:nvPr/>
        </p:nvGrpSpPr>
        <p:grpSpPr>
          <a:xfrm>
            <a:off x="4548671" y="1528686"/>
            <a:ext cx="6494161" cy="4062785"/>
            <a:chOff x="3297859" y="2010852"/>
            <a:chExt cx="6494161" cy="4062785"/>
          </a:xfrm>
        </p:grpSpPr>
        <p:sp>
          <p:nvSpPr>
            <p:cNvPr id="52" name="椭圆 28">
              <a:extLst>
                <a:ext uri="{FF2B5EF4-FFF2-40B4-BE49-F238E27FC236}">
                  <a16:creationId xmlns:a16="http://schemas.microsoft.com/office/drawing/2014/main" id="{D65CE088-410B-4563-BD98-35849733026C}"/>
                </a:ext>
              </a:extLst>
            </p:cNvPr>
            <p:cNvSpPr/>
            <p:nvPr/>
          </p:nvSpPr>
          <p:spPr bwMode="auto">
            <a:xfrm>
              <a:off x="8085559" y="5044131"/>
              <a:ext cx="1706461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auto">
                <a:lnSpc>
                  <a:spcPts val="1800"/>
                </a:lnSpc>
              </a:pP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salePrice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: 196500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CC0B440-C806-41A8-8080-BB8589CC9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6439" y="4344260"/>
              <a:ext cx="1276032" cy="6881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CBEC902-E13B-4C69-A44C-5FBCCD98CF27}"/>
                </a:ext>
              </a:extLst>
            </p:cNvPr>
            <p:cNvCxnSpPr>
              <a:cxnSpLocks/>
              <a:endCxn id="52" idx="0"/>
            </p:cNvCxnSpPr>
            <p:nvPr/>
          </p:nvCxnSpPr>
          <p:spPr>
            <a:xfrm>
              <a:off x="7582471" y="4344260"/>
              <a:ext cx="1356319" cy="69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椭圆 28">
                  <a:extLst>
                    <a:ext uri="{FF2B5EF4-FFF2-40B4-BE49-F238E27FC236}">
                      <a16:creationId xmlns:a16="http://schemas.microsoft.com/office/drawing/2014/main" id="{0156834C-4B5B-4543-B263-B597D5254522}"/>
                    </a:ext>
                  </a:extLst>
                </p:cNvPr>
                <p:cNvSpPr/>
                <p:nvPr/>
              </p:nvSpPr>
              <p:spPr bwMode="auto">
                <a:xfrm>
                  <a:off x="5166989" y="2010852"/>
                  <a:ext cx="1816829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YB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≤1976</m:t>
                      </m:r>
                    </m:oMath>
                  </a14:m>
                  <a:endParaRPr lang="zh-CN" alt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2" name="椭圆 28">
                  <a:extLst>
                    <a:ext uri="{FF2B5EF4-FFF2-40B4-BE49-F238E27FC236}">
                      <a16:creationId xmlns:a16="http://schemas.microsoft.com/office/drawing/2014/main" id="{0156834C-4B5B-4543-B263-B597D52545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66989" y="2010852"/>
                  <a:ext cx="1816829" cy="767721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椭圆 28">
              <a:extLst>
                <a:ext uri="{FF2B5EF4-FFF2-40B4-BE49-F238E27FC236}">
                  <a16:creationId xmlns:a16="http://schemas.microsoft.com/office/drawing/2014/main" id="{A04D1B85-2693-49B0-8390-907E5DBF678F}"/>
                </a:ext>
              </a:extLst>
            </p:cNvPr>
            <p:cNvSpPr/>
            <p:nvPr/>
          </p:nvSpPr>
          <p:spPr bwMode="auto">
            <a:xfrm>
              <a:off x="3297859" y="3452582"/>
              <a:ext cx="1706461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/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142350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椭圆 28">
                  <a:extLst>
                    <a:ext uri="{FF2B5EF4-FFF2-40B4-BE49-F238E27FC236}">
                      <a16:creationId xmlns:a16="http://schemas.microsoft.com/office/drawing/2014/main" id="{8BB446C8-60BD-4B4D-81A2-9E9E5B7EB3F8}"/>
                    </a:ext>
                  </a:extLst>
                </p:cNvPr>
                <p:cNvSpPr/>
                <p:nvPr/>
              </p:nvSpPr>
              <p:spPr bwMode="auto">
                <a:xfrm>
                  <a:off x="6674056" y="3576921"/>
                  <a:ext cx="1816829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LA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≤9600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4" name="椭圆 28">
                  <a:extLst>
                    <a:ext uri="{FF2B5EF4-FFF2-40B4-BE49-F238E27FC236}">
                      <a16:creationId xmlns:a16="http://schemas.microsoft.com/office/drawing/2014/main" id="{8BB446C8-60BD-4B4D-81A2-9E9E5B7EB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74056" y="3576921"/>
                  <a:ext cx="1816829" cy="76772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椭圆 28">
              <a:extLst>
                <a:ext uri="{FF2B5EF4-FFF2-40B4-BE49-F238E27FC236}">
                  <a16:creationId xmlns:a16="http://schemas.microsoft.com/office/drawing/2014/main" id="{6290A8E1-F440-40FB-9BFB-F1AA7D98173C}"/>
                </a:ext>
              </a:extLst>
            </p:cNvPr>
            <p:cNvSpPr/>
            <p:nvPr/>
          </p:nvSpPr>
          <p:spPr bwMode="auto">
            <a:xfrm>
              <a:off x="5453208" y="5032790"/>
              <a:ext cx="1706461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 fontAlgn="auto">
                <a:lnSpc>
                  <a:spcPts val="1800"/>
                </a:lnSpc>
              </a:pP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Dự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đoán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salePrice</a:t>
              </a:r>
              <a:r>
                <a:rPr lang="en-US" sz="1600" dirty="0">
                  <a:solidFill>
                    <a:schemeClr val="bg1"/>
                  </a:solidFill>
                  <a:effectLst/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rPr>
                <a:t>: 208500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B8674C6-98D7-45E3-B538-5850A976262B}"/>
                </a:ext>
              </a:extLst>
            </p:cNvPr>
            <p:cNvCxnSpPr>
              <a:stCxn id="62" idx="4"/>
              <a:endCxn id="63" idx="7"/>
            </p:cNvCxnSpPr>
            <p:nvPr/>
          </p:nvCxnSpPr>
          <p:spPr>
            <a:xfrm flipH="1">
              <a:off x="4754415" y="2778573"/>
              <a:ext cx="1320989" cy="8247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B9DBE6B-8723-4654-B853-1FFA9E5CB8EE}"/>
                </a:ext>
              </a:extLst>
            </p:cNvPr>
            <p:cNvCxnSpPr>
              <a:stCxn id="62" idx="4"/>
              <a:endCxn id="64" idx="0"/>
            </p:cNvCxnSpPr>
            <p:nvPr/>
          </p:nvCxnSpPr>
          <p:spPr>
            <a:xfrm>
              <a:off x="6075404" y="2778573"/>
              <a:ext cx="1507067" cy="798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512B12C-D537-414F-91B3-DC0664A2E3BF}"/>
              </a:ext>
            </a:extLst>
          </p:cNvPr>
          <p:cNvGrpSpPr/>
          <p:nvPr/>
        </p:nvGrpSpPr>
        <p:grpSpPr>
          <a:xfrm>
            <a:off x="5422178" y="1848639"/>
            <a:ext cx="5924536" cy="3894360"/>
            <a:chOff x="3262028" y="2223329"/>
            <a:chExt cx="5924536" cy="3894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椭圆 28">
                  <a:extLst>
                    <a:ext uri="{FF2B5EF4-FFF2-40B4-BE49-F238E27FC236}">
                      <a16:creationId xmlns:a16="http://schemas.microsoft.com/office/drawing/2014/main" id="{661928E1-5386-4B43-AAD9-5D88BB14A628}"/>
                    </a:ext>
                  </a:extLst>
                </p:cNvPr>
                <p:cNvSpPr/>
                <p:nvPr/>
              </p:nvSpPr>
              <p:spPr bwMode="auto">
                <a:xfrm>
                  <a:off x="5637287" y="2223329"/>
                  <a:ext cx="1816829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75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YB </a:t>
                  </a:r>
                  <a14:m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≤1976</m:t>
                      </m:r>
                    </m:oMath>
                  </a14:m>
                  <a:endParaRPr lang="zh-CN" altLang="en-US" sz="1475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9" name="椭圆 28">
                  <a:extLst>
                    <a:ext uri="{FF2B5EF4-FFF2-40B4-BE49-F238E27FC236}">
                      <a16:creationId xmlns:a16="http://schemas.microsoft.com/office/drawing/2014/main" id="{661928E1-5386-4B43-AAD9-5D88BB14A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37287" y="2223329"/>
                  <a:ext cx="1816829" cy="76772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椭圆 28">
                  <a:extLst>
                    <a:ext uri="{FF2B5EF4-FFF2-40B4-BE49-F238E27FC236}">
                      <a16:creationId xmlns:a16="http://schemas.microsoft.com/office/drawing/2014/main" id="{EDF803AF-EC6B-4181-9318-CE5349DF5AD6}"/>
                    </a:ext>
                  </a:extLst>
                </p:cNvPr>
                <p:cNvSpPr/>
                <p:nvPr/>
              </p:nvSpPr>
              <p:spPr bwMode="auto">
                <a:xfrm>
                  <a:off x="4280828" y="3616325"/>
                  <a:ext cx="1326768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ts val="1800"/>
                    </a:lnSpc>
                  </a:pP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FB</a:t>
                  </a:r>
                  <a14:m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≤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</m:oMath>
                  </a14:m>
                  <a:endParaRPr lang="en-US" sz="1800" dirty="0">
                    <a:effectLst/>
                    <a:latin typeface=".VnTime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椭圆 28">
                  <a:extLst>
                    <a:ext uri="{FF2B5EF4-FFF2-40B4-BE49-F238E27FC236}">
                      <a16:creationId xmlns:a16="http://schemas.microsoft.com/office/drawing/2014/main" id="{EDF803AF-EC6B-4181-9318-CE5349DF5A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80828" y="3616325"/>
                  <a:ext cx="1326768" cy="76772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椭圆 28">
              <a:extLst>
                <a:ext uri="{FF2B5EF4-FFF2-40B4-BE49-F238E27FC236}">
                  <a16:creationId xmlns:a16="http://schemas.microsoft.com/office/drawing/2014/main" id="{E56A9744-E44F-4A64-80A3-344F27C3D9A8}"/>
                </a:ext>
              </a:extLst>
            </p:cNvPr>
            <p:cNvSpPr/>
            <p:nvPr/>
          </p:nvSpPr>
          <p:spPr bwMode="auto">
            <a:xfrm>
              <a:off x="7530381" y="3541370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234200</a:t>
              </a:r>
            </a:p>
          </p:txBody>
        </p:sp>
        <p:sp>
          <p:nvSpPr>
            <p:cNvPr id="71" name="椭圆 28">
              <a:extLst>
                <a:ext uri="{FF2B5EF4-FFF2-40B4-BE49-F238E27FC236}">
                  <a16:creationId xmlns:a16="http://schemas.microsoft.com/office/drawing/2014/main" id="{4E14A8AA-1010-45A2-9F8A-EB8915AA2D70}"/>
                </a:ext>
              </a:extLst>
            </p:cNvPr>
            <p:cNvSpPr/>
            <p:nvPr/>
          </p:nvSpPr>
          <p:spPr bwMode="auto">
            <a:xfrm>
              <a:off x="3262028" y="5088183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12900</a:t>
              </a:r>
            </a:p>
          </p:txBody>
        </p:sp>
        <p:sp>
          <p:nvSpPr>
            <p:cNvPr id="72" name="椭圆 28">
              <a:extLst>
                <a:ext uri="{FF2B5EF4-FFF2-40B4-BE49-F238E27FC236}">
                  <a16:creationId xmlns:a16="http://schemas.microsoft.com/office/drawing/2014/main" id="{E89C0647-5FBC-489D-B51A-1E2F438702A3}"/>
                </a:ext>
              </a:extLst>
            </p:cNvPr>
            <p:cNvSpPr/>
            <p:nvPr/>
          </p:nvSpPr>
          <p:spPr bwMode="auto">
            <a:xfrm>
              <a:off x="5874198" y="5088183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SalePrice:164300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BF30F3F-586C-4EBD-BDA6-A3F0745503B4}"/>
                </a:ext>
              </a:extLst>
            </p:cNvPr>
            <p:cNvCxnSpPr>
              <a:stCxn id="59" idx="4"/>
              <a:endCxn id="69" idx="0"/>
            </p:cNvCxnSpPr>
            <p:nvPr/>
          </p:nvCxnSpPr>
          <p:spPr>
            <a:xfrm flipH="1">
              <a:off x="4944212" y="2991050"/>
              <a:ext cx="1601490" cy="625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E90A1C4-5EAE-42C7-9340-D5D521C1BFCE}"/>
                </a:ext>
              </a:extLst>
            </p:cNvPr>
            <p:cNvCxnSpPr>
              <a:stCxn id="59" idx="4"/>
              <a:endCxn id="70" idx="0"/>
            </p:cNvCxnSpPr>
            <p:nvPr/>
          </p:nvCxnSpPr>
          <p:spPr>
            <a:xfrm>
              <a:off x="6545702" y="2991050"/>
              <a:ext cx="1812771" cy="5503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18EB89-2B54-4F0D-AAF0-1AB0AF56C20A}"/>
                </a:ext>
              </a:extLst>
            </p:cNvPr>
            <p:cNvCxnSpPr>
              <a:stCxn id="69" idx="4"/>
              <a:endCxn id="71" idx="0"/>
            </p:cNvCxnSpPr>
            <p:nvPr/>
          </p:nvCxnSpPr>
          <p:spPr>
            <a:xfrm flipH="1">
              <a:off x="4090120" y="4384046"/>
              <a:ext cx="854092" cy="704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92C13FB-F853-44CF-84CA-99EBDA20A64F}"/>
                </a:ext>
              </a:extLst>
            </p:cNvPr>
            <p:cNvCxnSpPr>
              <a:stCxn id="69" idx="4"/>
              <a:endCxn id="72" idx="0"/>
            </p:cNvCxnSpPr>
            <p:nvPr/>
          </p:nvCxnSpPr>
          <p:spPr>
            <a:xfrm>
              <a:off x="4944212" y="4384046"/>
              <a:ext cx="1758078" cy="7041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0692406-8584-4523-B537-9C88398BEB8B}"/>
              </a:ext>
            </a:extLst>
          </p:cNvPr>
          <p:cNvGrpSpPr/>
          <p:nvPr/>
        </p:nvGrpSpPr>
        <p:grpSpPr>
          <a:xfrm>
            <a:off x="570945" y="2484411"/>
            <a:ext cx="7368726" cy="3964541"/>
            <a:chOff x="4280235" y="2469318"/>
            <a:chExt cx="7368726" cy="3964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椭圆 28">
                  <a:extLst>
                    <a:ext uri="{FF2B5EF4-FFF2-40B4-BE49-F238E27FC236}">
                      <a16:creationId xmlns:a16="http://schemas.microsoft.com/office/drawing/2014/main" id="{3EFBC25A-BD57-4792-8A6D-38864D7DD1AE}"/>
                    </a:ext>
                  </a:extLst>
                </p:cNvPr>
                <p:cNvSpPr/>
                <p:nvPr/>
              </p:nvSpPr>
              <p:spPr bwMode="auto">
                <a:xfrm>
                  <a:off x="5986901" y="2469318"/>
                  <a:ext cx="1800199" cy="72444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ts val="1800"/>
                    </a:lnSpc>
                  </a:pPr>
                  <a:r>
                    <a:rPr lang="en-US" sz="1600" dirty="0">
                      <a:effectLst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LA</a:t>
                  </a:r>
                  <a14:m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≤9550</m:t>
                      </m:r>
                    </m:oMath>
                  </a14:m>
                  <a:r>
                    <a:rPr lang="en-US" sz="1600" dirty="0">
                      <a:effectLst/>
                      <a:latin typeface=".VnTime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82" name="椭圆 28">
                  <a:extLst>
                    <a:ext uri="{FF2B5EF4-FFF2-40B4-BE49-F238E27FC236}">
                      <a16:creationId xmlns:a16="http://schemas.microsoft.com/office/drawing/2014/main" id="{3EFBC25A-BD57-4792-8A6D-38864D7DD1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86901" y="2469318"/>
                  <a:ext cx="1800199" cy="72444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椭圆 28">
              <a:extLst>
                <a:ext uri="{FF2B5EF4-FFF2-40B4-BE49-F238E27FC236}">
                  <a16:creationId xmlns:a16="http://schemas.microsoft.com/office/drawing/2014/main" id="{B6BF300C-A188-4BF6-8A5B-FF8C32AF2A73}"/>
                </a:ext>
              </a:extLst>
            </p:cNvPr>
            <p:cNvSpPr/>
            <p:nvPr/>
          </p:nvSpPr>
          <p:spPr bwMode="auto">
            <a:xfrm>
              <a:off x="4280235" y="3761113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SalePrice:168900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椭圆 28">
                  <a:extLst>
                    <a:ext uri="{FF2B5EF4-FFF2-40B4-BE49-F238E27FC236}">
                      <a16:creationId xmlns:a16="http://schemas.microsoft.com/office/drawing/2014/main" id="{80E14AEF-E895-4112-9102-8F4796287A6E}"/>
                    </a:ext>
                  </a:extLst>
                </p:cNvPr>
                <p:cNvSpPr/>
                <p:nvPr/>
              </p:nvSpPr>
              <p:spPr bwMode="auto">
                <a:xfrm>
                  <a:off x="8192578" y="3909154"/>
                  <a:ext cx="2081036" cy="73342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Bedroom</a:t>
                  </a:r>
                  <a14:m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≤3</m:t>
                      </m:r>
                    </m:oMath>
                  </a14:m>
                  <a:endParaRPr lang="en-US" sz="1800" dirty="0">
                    <a:effectLst/>
                    <a:latin typeface=".VnTime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椭圆 28">
                  <a:extLst>
                    <a:ext uri="{FF2B5EF4-FFF2-40B4-BE49-F238E27FC236}">
                      <a16:creationId xmlns:a16="http://schemas.microsoft.com/office/drawing/2014/main" id="{80E14AEF-E895-4112-9102-8F4796287A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92578" y="3909154"/>
                  <a:ext cx="2081036" cy="73342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椭圆 28">
              <a:extLst>
                <a:ext uri="{FF2B5EF4-FFF2-40B4-BE49-F238E27FC236}">
                  <a16:creationId xmlns:a16="http://schemas.microsoft.com/office/drawing/2014/main" id="{3A086F73-436D-43E5-9075-30826CACB6C3}"/>
                </a:ext>
              </a:extLst>
            </p:cNvPr>
            <p:cNvSpPr/>
            <p:nvPr/>
          </p:nvSpPr>
          <p:spPr bwMode="auto">
            <a:xfrm>
              <a:off x="7237332" y="5404353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SalePrice:207833</a:t>
              </a:r>
            </a:p>
          </p:txBody>
        </p:sp>
        <p:sp>
          <p:nvSpPr>
            <p:cNvPr id="87" name="椭圆 28">
              <a:extLst>
                <a:ext uri="{FF2B5EF4-FFF2-40B4-BE49-F238E27FC236}">
                  <a16:creationId xmlns:a16="http://schemas.microsoft.com/office/drawing/2014/main" id="{EC9B4C0C-576A-42D9-B7B2-2414CF19727B}"/>
                </a:ext>
              </a:extLst>
            </p:cNvPr>
            <p:cNvSpPr/>
            <p:nvPr/>
          </p:nvSpPr>
          <p:spPr bwMode="auto">
            <a:xfrm>
              <a:off x="9992778" y="5355262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SalePrice:250000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107E1E1-1221-4CB3-B833-159ADC7C5B50}"/>
                </a:ext>
              </a:extLst>
            </p:cNvPr>
            <p:cNvCxnSpPr>
              <a:stCxn id="82" idx="4"/>
              <a:endCxn id="84" idx="0"/>
            </p:cNvCxnSpPr>
            <p:nvPr/>
          </p:nvCxnSpPr>
          <p:spPr>
            <a:xfrm flipH="1">
              <a:off x="5108327" y="3193765"/>
              <a:ext cx="1778674" cy="567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0731189-930B-422B-85A4-F61E56E5AACF}"/>
                </a:ext>
              </a:extLst>
            </p:cNvPr>
            <p:cNvCxnSpPr>
              <a:stCxn id="82" idx="4"/>
              <a:endCxn id="85" idx="0"/>
            </p:cNvCxnSpPr>
            <p:nvPr/>
          </p:nvCxnSpPr>
          <p:spPr>
            <a:xfrm>
              <a:off x="6887001" y="3193765"/>
              <a:ext cx="2346095" cy="7153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C2AA33B-8AA3-4787-BB7F-A67FB0249290}"/>
                </a:ext>
              </a:extLst>
            </p:cNvPr>
            <p:cNvCxnSpPr>
              <a:stCxn id="85" idx="4"/>
              <a:endCxn id="86" idx="0"/>
            </p:cNvCxnSpPr>
            <p:nvPr/>
          </p:nvCxnSpPr>
          <p:spPr>
            <a:xfrm flipH="1">
              <a:off x="8065424" y="4642578"/>
              <a:ext cx="1167672" cy="7617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500E02-64F8-4557-B53A-A230B9C9C59B}"/>
                </a:ext>
              </a:extLst>
            </p:cNvPr>
            <p:cNvCxnSpPr>
              <a:stCxn id="85" idx="4"/>
              <a:endCxn id="87" idx="0"/>
            </p:cNvCxnSpPr>
            <p:nvPr/>
          </p:nvCxnSpPr>
          <p:spPr>
            <a:xfrm>
              <a:off x="9233096" y="4642578"/>
              <a:ext cx="1587774" cy="7126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1ABC44D-6F84-47C8-A81F-338A9D75613A}"/>
              </a:ext>
            </a:extLst>
          </p:cNvPr>
          <p:cNvGrpSpPr/>
          <p:nvPr/>
        </p:nvGrpSpPr>
        <p:grpSpPr>
          <a:xfrm>
            <a:off x="1652049" y="1503051"/>
            <a:ext cx="6560126" cy="3954151"/>
            <a:chOff x="3909095" y="2877642"/>
            <a:chExt cx="6560126" cy="3954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椭圆 28">
                  <a:extLst>
                    <a:ext uri="{FF2B5EF4-FFF2-40B4-BE49-F238E27FC236}">
                      <a16:creationId xmlns:a16="http://schemas.microsoft.com/office/drawing/2014/main" id="{2EE5DE02-9A79-4629-A756-28E0B085A377}"/>
                    </a:ext>
                  </a:extLst>
                </p:cNvPr>
                <p:cNvSpPr/>
                <p:nvPr/>
              </p:nvSpPr>
              <p:spPr bwMode="auto">
                <a:xfrm>
                  <a:off x="5744051" y="2877642"/>
                  <a:ext cx="1413386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FB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7" name="椭圆 28">
                  <a:extLst>
                    <a:ext uri="{FF2B5EF4-FFF2-40B4-BE49-F238E27FC236}">
                      <a16:creationId xmlns:a16="http://schemas.microsoft.com/office/drawing/2014/main" id="{2EE5DE02-9A79-4629-A756-28E0B085A3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44051" y="2877642"/>
                  <a:ext cx="1413386" cy="76772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椭圆 28">
              <a:extLst>
                <a:ext uri="{FF2B5EF4-FFF2-40B4-BE49-F238E27FC236}">
                  <a16:creationId xmlns:a16="http://schemas.microsoft.com/office/drawing/2014/main" id="{A51937F6-4147-4CA2-8799-11C811A8A984}"/>
                </a:ext>
              </a:extLst>
            </p:cNvPr>
            <p:cNvSpPr/>
            <p:nvPr/>
          </p:nvSpPr>
          <p:spPr bwMode="auto">
            <a:xfrm>
              <a:off x="3909095" y="4121879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130500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椭圆 28">
                  <a:extLst>
                    <a:ext uri="{FF2B5EF4-FFF2-40B4-BE49-F238E27FC236}">
                      <a16:creationId xmlns:a16="http://schemas.microsoft.com/office/drawing/2014/main" id="{33476CF2-5954-402D-A186-FED63ED46CE0}"/>
                    </a:ext>
                  </a:extLst>
                </p:cNvPr>
                <p:cNvSpPr/>
                <p:nvPr/>
              </p:nvSpPr>
              <p:spPr bwMode="auto">
                <a:xfrm>
                  <a:off x="7426787" y="4252771"/>
                  <a:ext cx="1413386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/>
                    <a:t>Tot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≤7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椭圆 28">
                  <a:extLst>
                    <a:ext uri="{FF2B5EF4-FFF2-40B4-BE49-F238E27FC236}">
                      <a16:creationId xmlns:a16="http://schemas.microsoft.com/office/drawing/2014/main" id="{33476CF2-5954-402D-A186-FED63ED46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26787" y="4252771"/>
                  <a:ext cx="1413386" cy="76772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椭圆 28">
              <a:extLst>
                <a:ext uri="{FF2B5EF4-FFF2-40B4-BE49-F238E27FC236}">
                  <a16:creationId xmlns:a16="http://schemas.microsoft.com/office/drawing/2014/main" id="{19905728-9411-46C6-B942-3B4C8DD6C717}"/>
                </a:ext>
              </a:extLst>
            </p:cNvPr>
            <p:cNvSpPr/>
            <p:nvPr/>
          </p:nvSpPr>
          <p:spPr bwMode="auto">
            <a:xfrm>
              <a:off x="6289276" y="5802287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237333</a:t>
              </a:r>
            </a:p>
          </p:txBody>
        </p:sp>
        <p:sp>
          <p:nvSpPr>
            <p:cNvPr id="101" name="椭圆 28">
              <a:extLst>
                <a:ext uri="{FF2B5EF4-FFF2-40B4-BE49-F238E27FC236}">
                  <a16:creationId xmlns:a16="http://schemas.microsoft.com/office/drawing/2014/main" id="{3AD46816-0626-4110-B5B6-D70EF05DD524}"/>
                </a:ext>
              </a:extLst>
            </p:cNvPr>
            <p:cNvSpPr/>
            <p:nvPr/>
          </p:nvSpPr>
          <p:spPr bwMode="auto">
            <a:xfrm>
              <a:off x="8813038" y="5800877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193660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6040935-1C5F-40A1-93B7-44D7BA0F7C08}"/>
                </a:ext>
              </a:extLst>
            </p:cNvPr>
            <p:cNvCxnSpPr>
              <a:stCxn id="97" idx="4"/>
              <a:endCxn id="98" idx="0"/>
            </p:cNvCxnSpPr>
            <p:nvPr/>
          </p:nvCxnSpPr>
          <p:spPr>
            <a:xfrm flipH="1">
              <a:off x="4737187" y="3645363"/>
              <a:ext cx="1713557" cy="476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4B735E8-9913-4999-AB2E-501528E784A1}"/>
                </a:ext>
              </a:extLst>
            </p:cNvPr>
            <p:cNvCxnSpPr>
              <a:stCxn id="97" idx="4"/>
              <a:endCxn id="99" idx="0"/>
            </p:cNvCxnSpPr>
            <p:nvPr/>
          </p:nvCxnSpPr>
          <p:spPr>
            <a:xfrm>
              <a:off x="6450744" y="3645363"/>
              <a:ext cx="1682736" cy="6074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492D286-5A69-45E7-B86B-2CEE51DA9511}"/>
                </a:ext>
              </a:extLst>
            </p:cNvPr>
            <p:cNvCxnSpPr>
              <a:stCxn id="99" idx="4"/>
              <a:endCxn id="100" idx="0"/>
            </p:cNvCxnSpPr>
            <p:nvPr/>
          </p:nvCxnSpPr>
          <p:spPr>
            <a:xfrm flipH="1">
              <a:off x="7117368" y="5020492"/>
              <a:ext cx="1016112" cy="7817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7AC3AD5-CCF6-4FD3-9EEA-4DB4D25415FC}"/>
                </a:ext>
              </a:extLst>
            </p:cNvPr>
            <p:cNvCxnSpPr>
              <a:stCxn id="99" idx="4"/>
              <a:endCxn id="101" idx="0"/>
            </p:cNvCxnSpPr>
            <p:nvPr/>
          </p:nvCxnSpPr>
          <p:spPr>
            <a:xfrm>
              <a:off x="8133480" y="5020492"/>
              <a:ext cx="1507650" cy="78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5063721-619F-45CD-ABEB-E0A22EF9B9D5}"/>
              </a:ext>
            </a:extLst>
          </p:cNvPr>
          <p:cNvGrpSpPr/>
          <p:nvPr/>
        </p:nvGrpSpPr>
        <p:grpSpPr>
          <a:xfrm>
            <a:off x="6110428" y="528800"/>
            <a:ext cx="6589460" cy="4075081"/>
            <a:chOff x="3097135" y="3112996"/>
            <a:chExt cx="6589460" cy="4075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椭圆 28">
                  <a:extLst>
                    <a:ext uri="{FF2B5EF4-FFF2-40B4-BE49-F238E27FC236}">
                      <a16:creationId xmlns:a16="http://schemas.microsoft.com/office/drawing/2014/main" id="{7E16C108-CC4D-4C8F-83EE-BC43E2480085}"/>
                    </a:ext>
                  </a:extLst>
                </p:cNvPr>
                <p:cNvSpPr/>
                <p:nvPr/>
              </p:nvSpPr>
              <p:spPr bwMode="auto">
                <a:xfrm>
                  <a:off x="6114701" y="3112996"/>
                  <a:ext cx="1706461" cy="6526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1st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≤1022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1" name="椭圆 28">
                  <a:extLst>
                    <a:ext uri="{FF2B5EF4-FFF2-40B4-BE49-F238E27FC236}">
                      <a16:creationId xmlns:a16="http://schemas.microsoft.com/office/drawing/2014/main" id="{7E16C108-CC4D-4C8F-83EE-BC43E24800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14701" y="3112996"/>
                  <a:ext cx="1706461" cy="65266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椭圆 28">
                  <a:extLst>
                    <a:ext uri="{FF2B5EF4-FFF2-40B4-BE49-F238E27FC236}">
                      <a16:creationId xmlns:a16="http://schemas.microsoft.com/office/drawing/2014/main" id="{3FE47390-194F-43DD-BF65-A198B704312B}"/>
                    </a:ext>
                  </a:extLst>
                </p:cNvPr>
                <p:cNvSpPr/>
                <p:nvPr/>
              </p:nvSpPr>
              <p:spPr bwMode="auto">
                <a:xfrm>
                  <a:off x="4650774" y="4670932"/>
                  <a:ext cx="1413386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FB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12" name="椭圆 28">
                  <a:extLst>
                    <a:ext uri="{FF2B5EF4-FFF2-40B4-BE49-F238E27FC236}">
                      <a16:creationId xmlns:a16="http://schemas.microsoft.com/office/drawing/2014/main" id="{3FE47390-194F-43DD-BF65-A198B70431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0774" y="4670932"/>
                  <a:ext cx="1413386" cy="76772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椭圆 28">
              <a:extLst>
                <a:ext uri="{FF2B5EF4-FFF2-40B4-BE49-F238E27FC236}">
                  <a16:creationId xmlns:a16="http://schemas.microsoft.com/office/drawing/2014/main" id="{0AF3A4FE-1B0B-40DE-84C9-2029620F7584}"/>
                </a:ext>
              </a:extLst>
            </p:cNvPr>
            <p:cNvSpPr/>
            <p:nvPr/>
          </p:nvSpPr>
          <p:spPr bwMode="auto">
            <a:xfrm>
              <a:off x="8030412" y="4582599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246166</a:t>
              </a:r>
            </a:p>
          </p:txBody>
        </p:sp>
        <p:sp>
          <p:nvSpPr>
            <p:cNvPr id="114" name="椭圆 28">
              <a:extLst>
                <a:ext uri="{FF2B5EF4-FFF2-40B4-BE49-F238E27FC236}">
                  <a16:creationId xmlns:a16="http://schemas.microsoft.com/office/drawing/2014/main" id="{234E70D2-654C-4935-91E4-F3BD50989425}"/>
                </a:ext>
              </a:extLst>
            </p:cNvPr>
            <p:cNvSpPr/>
            <p:nvPr/>
          </p:nvSpPr>
          <p:spPr bwMode="auto">
            <a:xfrm>
              <a:off x="3097135" y="6151337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141500</a:t>
              </a:r>
            </a:p>
          </p:txBody>
        </p:sp>
        <p:sp>
          <p:nvSpPr>
            <p:cNvPr id="115" name="椭圆 28">
              <a:extLst>
                <a:ext uri="{FF2B5EF4-FFF2-40B4-BE49-F238E27FC236}">
                  <a16:creationId xmlns:a16="http://schemas.microsoft.com/office/drawing/2014/main" id="{7BF7DA9C-699B-4867-A0CE-83445C70D4C0}"/>
                </a:ext>
              </a:extLst>
            </p:cNvPr>
            <p:cNvSpPr/>
            <p:nvPr/>
          </p:nvSpPr>
          <p:spPr bwMode="auto">
            <a:xfrm>
              <a:off x="6306439" y="6158571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195780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5C23190-0137-46CB-9EB1-BE83CFF9B462}"/>
                </a:ext>
              </a:extLst>
            </p:cNvPr>
            <p:cNvCxnSpPr>
              <a:stCxn id="111" idx="4"/>
              <a:endCxn id="112" idx="0"/>
            </p:cNvCxnSpPr>
            <p:nvPr/>
          </p:nvCxnSpPr>
          <p:spPr>
            <a:xfrm flipH="1">
              <a:off x="5357467" y="3765656"/>
              <a:ext cx="1610465" cy="9052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3C9F47B-C42A-4791-8B4B-1FAA72391A40}"/>
                </a:ext>
              </a:extLst>
            </p:cNvPr>
            <p:cNvCxnSpPr>
              <a:stCxn id="111" idx="4"/>
              <a:endCxn id="113" idx="0"/>
            </p:cNvCxnSpPr>
            <p:nvPr/>
          </p:nvCxnSpPr>
          <p:spPr>
            <a:xfrm>
              <a:off x="6967932" y="3765656"/>
              <a:ext cx="1890572" cy="8169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230BFF0-C38A-4349-9FD2-A200B40F8FED}"/>
                </a:ext>
              </a:extLst>
            </p:cNvPr>
            <p:cNvCxnSpPr>
              <a:stCxn id="112" idx="4"/>
              <a:endCxn id="114" idx="0"/>
            </p:cNvCxnSpPr>
            <p:nvPr/>
          </p:nvCxnSpPr>
          <p:spPr>
            <a:xfrm flipH="1">
              <a:off x="3925227" y="5438653"/>
              <a:ext cx="1432240" cy="7126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CE63732-3B58-4126-A077-377774600625}"/>
                </a:ext>
              </a:extLst>
            </p:cNvPr>
            <p:cNvCxnSpPr>
              <a:stCxn id="112" idx="4"/>
              <a:endCxn id="115" idx="0"/>
            </p:cNvCxnSpPr>
            <p:nvPr/>
          </p:nvCxnSpPr>
          <p:spPr>
            <a:xfrm>
              <a:off x="5357467" y="5438653"/>
              <a:ext cx="1777064" cy="7199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9D73796E-D6E6-4F26-B6D5-98988E077E3E}"/>
              </a:ext>
            </a:extLst>
          </p:cNvPr>
          <p:cNvGrpSpPr/>
          <p:nvPr/>
        </p:nvGrpSpPr>
        <p:grpSpPr>
          <a:xfrm>
            <a:off x="377473" y="1388979"/>
            <a:ext cx="6552727" cy="3936392"/>
            <a:chOff x="4845199" y="3137693"/>
            <a:chExt cx="6552727" cy="3936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椭圆 28">
                  <a:extLst>
                    <a:ext uri="{FF2B5EF4-FFF2-40B4-BE49-F238E27FC236}">
                      <a16:creationId xmlns:a16="http://schemas.microsoft.com/office/drawing/2014/main" id="{1702D063-0233-4C66-8D79-82C500F7DA0B}"/>
                    </a:ext>
                  </a:extLst>
                </p:cNvPr>
                <p:cNvSpPr/>
                <p:nvPr/>
              </p:nvSpPr>
              <p:spPr bwMode="auto">
                <a:xfrm>
                  <a:off x="6829501" y="3137693"/>
                  <a:ext cx="1706461" cy="65266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2nd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752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5" name="椭圆 28">
                  <a:extLst>
                    <a:ext uri="{FF2B5EF4-FFF2-40B4-BE49-F238E27FC236}">
                      <a16:creationId xmlns:a16="http://schemas.microsoft.com/office/drawing/2014/main" id="{1702D063-0233-4C66-8D79-82C500F7DA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29501" y="3137693"/>
                  <a:ext cx="1706461" cy="65266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椭圆 28">
              <a:extLst>
                <a:ext uri="{FF2B5EF4-FFF2-40B4-BE49-F238E27FC236}">
                  <a16:creationId xmlns:a16="http://schemas.microsoft.com/office/drawing/2014/main" id="{DF31528D-8E27-4A94-89E6-2037EE396026}"/>
                </a:ext>
              </a:extLst>
            </p:cNvPr>
            <p:cNvSpPr/>
            <p:nvPr/>
          </p:nvSpPr>
          <p:spPr bwMode="auto">
            <a:xfrm>
              <a:off x="4845199" y="4286666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155700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椭圆 28">
                  <a:extLst>
                    <a:ext uri="{FF2B5EF4-FFF2-40B4-BE49-F238E27FC236}">
                      <a16:creationId xmlns:a16="http://schemas.microsoft.com/office/drawing/2014/main" id="{01BACB2B-739D-41DF-BF93-A52B95C7AFF8}"/>
                    </a:ext>
                  </a:extLst>
                </p:cNvPr>
                <p:cNvSpPr/>
                <p:nvPr/>
              </p:nvSpPr>
              <p:spPr bwMode="auto">
                <a:xfrm>
                  <a:off x="8733640" y="4526110"/>
                  <a:ext cx="1413386" cy="76772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/>
                    <a:t>FB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≤1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28" name="椭圆 28">
                  <a:extLst>
                    <a:ext uri="{FF2B5EF4-FFF2-40B4-BE49-F238E27FC236}">
                      <a16:creationId xmlns:a16="http://schemas.microsoft.com/office/drawing/2014/main" id="{01BACB2B-739D-41DF-BF93-A52B95C7AF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733640" y="4526110"/>
                  <a:ext cx="1413386" cy="767721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椭圆 28">
              <a:extLst>
                <a:ext uri="{FF2B5EF4-FFF2-40B4-BE49-F238E27FC236}">
                  <a16:creationId xmlns:a16="http://schemas.microsoft.com/office/drawing/2014/main" id="{2EB027FE-60A8-4605-A92C-7A2C94B5620A}"/>
                </a:ext>
              </a:extLst>
            </p:cNvPr>
            <p:cNvSpPr/>
            <p:nvPr/>
          </p:nvSpPr>
          <p:spPr bwMode="auto">
            <a:xfrm>
              <a:off x="6844466" y="5956736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140000</a:t>
              </a:r>
            </a:p>
          </p:txBody>
        </p:sp>
        <p:sp>
          <p:nvSpPr>
            <p:cNvPr id="130" name="椭圆 28">
              <a:extLst>
                <a:ext uri="{FF2B5EF4-FFF2-40B4-BE49-F238E27FC236}">
                  <a16:creationId xmlns:a16="http://schemas.microsoft.com/office/drawing/2014/main" id="{44B8A6CB-FBE3-4D24-AB14-0F821C98672F}"/>
                </a:ext>
              </a:extLst>
            </p:cNvPr>
            <p:cNvSpPr/>
            <p:nvPr/>
          </p:nvSpPr>
          <p:spPr bwMode="auto">
            <a:xfrm>
              <a:off x="9741743" y="6044579"/>
              <a:ext cx="1656183" cy="10295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err="1"/>
                <a:t>Dự</a:t>
              </a:r>
              <a:r>
                <a:rPr lang="en-US" sz="1600" dirty="0"/>
                <a:t> </a:t>
              </a:r>
              <a:r>
                <a:rPr lang="en-US" sz="1600" dirty="0" err="1"/>
                <a:t>đoán</a:t>
              </a:r>
              <a:r>
                <a:rPr lang="en-US" sz="1600" dirty="0"/>
                <a:t> </a:t>
              </a:r>
              <a:r>
                <a:rPr lang="en-US" sz="1600" dirty="0" err="1"/>
                <a:t>SalePrice</a:t>
              </a:r>
              <a:r>
                <a:rPr lang="en-US" sz="1600" dirty="0"/>
                <a:t>: 207000</a:t>
              </a:r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FB5EFF81-4D21-4E4A-AD11-D7C7634B3CBA}"/>
                </a:ext>
              </a:extLst>
            </p:cNvPr>
            <p:cNvCxnSpPr>
              <a:stCxn id="125" idx="4"/>
              <a:endCxn id="127" idx="0"/>
            </p:cNvCxnSpPr>
            <p:nvPr/>
          </p:nvCxnSpPr>
          <p:spPr>
            <a:xfrm flipH="1">
              <a:off x="5673291" y="3790353"/>
              <a:ext cx="2009441" cy="4963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020505C-B3CF-4780-9B1C-3B1C9C77B4CB}"/>
                </a:ext>
              </a:extLst>
            </p:cNvPr>
            <p:cNvCxnSpPr>
              <a:stCxn id="125" idx="4"/>
              <a:endCxn id="128" idx="0"/>
            </p:cNvCxnSpPr>
            <p:nvPr/>
          </p:nvCxnSpPr>
          <p:spPr>
            <a:xfrm>
              <a:off x="7682732" y="3790353"/>
              <a:ext cx="1757601" cy="735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AF9DBCF-B1E6-4549-85E3-C73EE80A86F5}"/>
                </a:ext>
              </a:extLst>
            </p:cNvPr>
            <p:cNvCxnSpPr>
              <a:stCxn id="128" idx="4"/>
              <a:endCxn id="129" idx="0"/>
            </p:cNvCxnSpPr>
            <p:nvPr/>
          </p:nvCxnSpPr>
          <p:spPr>
            <a:xfrm flipH="1">
              <a:off x="7672558" y="5293831"/>
              <a:ext cx="1767775" cy="6629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48E1B064-1D1F-491E-9630-8DD8BEFB0999}"/>
                </a:ext>
              </a:extLst>
            </p:cNvPr>
            <p:cNvCxnSpPr>
              <a:stCxn id="128" idx="4"/>
              <a:endCxn id="130" idx="0"/>
            </p:cNvCxnSpPr>
            <p:nvPr/>
          </p:nvCxnSpPr>
          <p:spPr>
            <a:xfrm>
              <a:off x="9440333" y="5293831"/>
              <a:ext cx="1129502" cy="7507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5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4" fill="hold">
                      <p:stCondLst>
                        <p:cond delay="0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3739685" y="2176165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05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347750" y="3323651"/>
            <a:ext cx="1904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Mô</a:t>
            </a:r>
            <a:r>
              <a:rPr lang="en-US" altLang="zh-CN" sz="32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phỏng</a:t>
            </a:r>
            <a:endParaRPr lang="en-US" altLang="zh-CN" sz="32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>
            <a:fillRect/>
          </a:stretch>
        </p:blipFill>
        <p:spPr>
          <a:xfrm>
            <a:off x="0" y="-54553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332268" y="2499181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Plus 2"/>
          <p:cNvSpPr/>
          <p:nvPr/>
        </p:nvSpPr>
        <p:spPr>
          <a:xfrm>
            <a:off x="9874536" y="2993183"/>
            <a:ext cx="420851" cy="420851"/>
          </a:xfrm>
          <a:prstGeom prst="mathPlus">
            <a:avLst>
              <a:gd name="adj1" fmla="val 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6526483" y="2792331"/>
            <a:ext cx="3263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bg1"/>
                </a:solidFill>
                <a:latin typeface="Yeseva One" panose="00000500000000000000" pitchFamily="2" charset="0"/>
                <a:ea typeface="方正尚酷简体" panose="02000000000000000000" pitchFamily="65" charset="-122"/>
                <a:cs typeface="+mn-ea"/>
                <a:sym typeface="+mn-lt"/>
              </a:rPr>
              <a:t>THANK YOU</a:t>
            </a:r>
            <a:endParaRPr lang="zh-CN" altLang="en-US" sz="4400" spc="300" dirty="0">
              <a:solidFill>
                <a:schemeClr val="bg1"/>
              </a:solidFill>
              <a:latin typeface="Yeseva One" panose="00000500000000000000" pitchFamily="2" charset="0"/>
              <a:ea typeface="方正尚酷简体" panose="02000000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09883" y="3820439"/>
            <a:ext cx="4991605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Cảm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ơn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thầy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đã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lắng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nghe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bài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thuyết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trình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của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chúng</a:t>
            </a:r>
            <a:r>
              <a:rPr lang="en-US" altLang="zh-CN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Yeseva One" panose="00000500000000000000" pitchFamily="2" charset="0"/>
                <a:ea typeface="微软雅黑" panose="020B0503020204020204" pitchFamily="34" charset="-122"/>
              </a:rPr>
              <a:t>em</a:t>
            </a:r>
            <a:endParaRPr lang="en-US" altLang="zh-CN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36"/>
            <p:cNvSpPr/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8565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4" y="370951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7899884" y="807590"/>
            <a:ext cx="4312399" cy="116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960" b="1" dirty="0">
                <a:solidFill>
                  <a:schemeClr val="bg1"/>
                </a:solidFill>
                <a:latin typeface="Yeseva One" panose="00000500000000000000" pitchFamily="2" charset="0"/>
                <a:ea typeface="Yu Gothic" panose="020B0400000000000000" pitchFamily="34" charset="-128"/>
              </a:rPr>
              <a:t>GIỚI THIỆU</a:t>
            </a:r>
            <a:endParaRPr lang="zh-CN" altLang="en-US" sz="6960" b="1" dirty="0">
              <a:solidFill>
                <a:schemeClr val="bg1"/>
              </a:solidFill>
              <a:latin typeface="Yeseva One" panose="00000500000000000000" pitchFamily="2" charset="0"/>
              <a:ea typeface="Yu Gothic" panose="020B0400000000000000" pitchFamily="34" charset="-128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566005" y="1375615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5623234" y="3281090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20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37287" y="3239752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Decision Tree</a:t>
            </a:r>
          </a:p>
        </p:txBody>
      </p:sp>
      <p:sp>
        <p:nvSpPr>
          <p:cNvPr id="21" name="矩形-7">
            <a:hlinkClick r:id="rId20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088710" y="3239752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rId20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40266" y="4116766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Random Forest</a:t>
            </a:r>
          </a:p>
        </p:txBody>
      </p:sp>
      <p:sp>
        <p:nvSpPr>
          <p:cNvPr id="23" name="矩形-5">
            <a:hlinkClick r:id="rId20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104733" y="4109851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20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23820" y="5297714"/>
            <a:ext cx="8610211" cy="94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 fontScale="92500" lnSpcReduction="2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Ứng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dụng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thực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tế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xây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dựng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mô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hình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</a:p>
          <a:p>
            <a:pPr>
              <a:buNone/>
            </a:pP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machine learning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đơn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giản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để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</a:p>
          <a:p>
            <a:pPr>
              <a:buNone/>
            </a:pP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dự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đoán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giá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nhà</a:t>
            </a:r>
            <a:endParaRPr lang="en-US" altLang="zh-CN" sz="2400" spc="3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400" spc="3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400" spc="3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20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2954552" y="5147556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4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6" name="矩形-2">
            <a:hlinkClick r:id="rId20" action="ppaction://hlinksldjump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625552" y="6228380"/>
            <a:ext cx="4561817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Mô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phỏng</a:t>
            </a:r>
            <a:endParaRPr lang="en-US" altLang="zh-CN" sz="2400" spc="3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27" name="矩形-1">
            <a:hlinkClick r:id="rId20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1959587" y="6187848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5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10"/>
            </p:custDataLst>
          </p:nvPr>
        </p:nvCxnSpPr>
        <p:spPr>
          <a:xfrm>
            <a:off x="4711811" y="41574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11"/>
            </p:custDataLst>
          </p:nvPr>
        </p:nvCxnSpPr>
        <p:spPr>
          <a:xfrm>
            <a:off x="3674934" y="5213663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2"/>
            </p:custDataLst>
          </p:nvPr>
        </p:nvCxnSpPr>
        <p:spPr>
          <a:xfrm>
            <a:off x="2614352" y="625301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-4">
            <a:extLst>
              <a:ext uri="{FF2B5EF4-FFF2-40B4-BE49-F238E27FC236}">
                <a16:creationId xmlns:a16="http://schemas.microsoft.com/office/drawing/2014/main" id="{B8AB7237-01DD-4401-A793-CD3B35DF1E8F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15322" y="2405069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-8">
            <a:hlinkClick r:id="rId20" action="ppaction://hlinksldjump"/>
            <a:extLst>
              <a:ext uri="{FF2B5EF4-FFF2-40B4-BE49-F238E27FC236}">
                <a16:creationId xmlns:a16="http://schemas.microsoft.com/office/drawing/2014/main" id="{96D57D43-0E9E-4F87-B257-E3AB941756E3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429375" y="2363731"/>
            <a:ext cx="5688631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Dữ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liệu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và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 khoa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học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dữ</a:t>
            </a:r>
            <a:r>
              <a:rPr lang="en-US" altLang="zh-CN" sz="2400" spc="300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 err="1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</a:rPr>
              <a:t>liệu</a:t>
            </a:r>
            <a:endParaRPr lang="en-US" altLang="zh-CN" sz="2400" spc="300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</a:endParaRPr>
          </a:p>
        </p:txBody>
      </p:sp>
      <p:sp>
        <p:nvSpPr>
          <p:cNvPr id="33" name="矩形-7">
            <a:hlinkClick r:id="rId20" action="ppaction://hlinksldjump"/>
            <a:extLst>
              <a:ext uri="{FF2B5EF4-FFF2-40B4-BE49-F238E27FC236}">
                <a16:creationId xmlns:a16="http://schemas.microsoft.com/office/drawing/2014/main" id="{1C1676C2-9391-4C9B-81BC-3EB52BE2139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880798" y="2363731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4125119" y="2032149"/>
            <a:ext cx="1188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2252911" y="3353842"/>
            <a:ext cx="528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và</a:t>
            </a: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khoa </a:t>
            </a: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học</a:t>
            </a: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dữ</a:t>
            </a: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liệu</a:t>
            </a:r>
            <a:endParaRPr lang="en-US" altLang="zh-CN" sz="3600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143088" y="4019188"/>
            <a:ext cx="53039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tin bao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gồm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số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hoặc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chia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thô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đã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300311" y="1277169"/>
            <a:ext cx="350978" cy="565815"/>
            <a:chOff x="4492626" y="1103313"/>
            <a:chExt cx="150813" cy="247650"/>
          </a:xfrm>
          <a:solidFill>
            <a:schemeClr val="accent2"/>
          </a:solidFill>
        </p:grpSpPr>
        <p:sp>
          <p:nvSpPr>
            <p:cNvPr id="55" name="Freeform 74"/>
            <p:cNvSpPr/>
            <p:nvPr/>
          </p:nvSpPr>
          <p:spPr bwMode="auto">
            <a:xfrm>
              <a:off x="4492626" y="1103313"/>
              <a:ext cx="150813" cy="207963"/>
            </a:xfrm>
            <a:custGeom>
              <a:avLst/>
              <a:gdLst>
                <a:gd name="T0" fmla="*/ 252 w 338"/>
                <a:gd name="T1" fmla="*/ 409 h 468"/>
                <a:gd name="T2" fmla="*/ 258 w 338"/>
                <a:gd name="T3" fmla="*/ 377 h 468"/>
                <a:gd name="T4" fmla="*/ 333 w 338"/>
                <a:gd name="T5" fmla="*/ 154 h 468"/>
                <a:gd name="T6" fmla="*/ 169 w 338"/>
                <a:gd name="T7" fmla="*/ 0 h 468"/>
                <a:gd name="T8" fmla="*/ 169 w 338"/>
                <a:gd name="T9" fmla="*/ 0 h 468"/>
                <a:gd name="T10" fmla="*/ 168 w 338"/>
                <a:gd name="T11" fmla="*/ 0 h 468"/>
                <a:gd name="T12" fmla="*/ 4 w 338"/>
                <a:gd name="T13" fmla="*/ 154 h 468"/>
                <a:gd name="T14" fmla="*/ 79 w 338"/>
                <a:gd name="T15" fmla="*/ 377 h 468"/>
                <a:gd name="T16" fmla="*/ 85 w 338"/>
                <a:gd name="T17" fmla="*/ 409 h 468"/>
                <a:gd name="T18" fmla="*/ 71 w 338"/>
                <a:gd name="T19" fmla="*/ 430 h 468"/>
                <a:gd name="T20" fmla="*/ 71 w 338"/>
                <a:gd name="T21" fmla="*/ 446 h 468"/>
                <a:gd name="T22" fmla="*/ 93 w 338"/>
                <a:gd name="T23" fmla="*/ 468 h 468"/>
                <a:gd name="T24" fmla="*/ 244 w 338"/>
                <a:gd name="T25" fmla="*/ 468 h 468"/>
                <a:gd name="T26" fmla="*/ 266 w 338"/>
                <a:gd name="T27" fmla="*/ 446 h 468"/>
                <a:gd name="T28" fmla="*/ 266 w 338"/>
                <a:gd name="T29" fmla="*/ 430 h 468"/>
                <a:gd name="T30" fmla="*/ 252 w 338"/>
                <a:gd name="T31" fmla="*/ 409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" h="468">
                  <a:moveTo>
                    <a:pt x="252" y="409"/>
                  </a:moveTo>
                  <a:cubicBezTo>
                    <a:pt x="255" y="402"/>
                    <a:pt x="258" y="392"/>
                    <a:pt x="258" y="377"/>
                  </a:cubicBezTo>
                  <a:cubicBezTo>
                    <a:pt x="258" y="338"/>
                    <a:pt x="338" y="251"/>
                    <a:pt x="333" y="154"/>
                  </a:cubicBezTo>
                  <a:cubicBezTo>
                    <a:pt x="329" y="57"/>
                    <a:pt x="247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91" y="0"/>
                    <a:pt x="9" y="57"/>
                    <a:pt x="4" y="154"/>
                  </a:cubicBezTo>
                  <a:cubicBezTo>
                    <a:pt x="0" y="251"/>
                    <a:pt x="79" y="338"/>
                    <a:pt x="79" y="377"/>
                  </a:cubicBezTo>
                  <a:cubicBezTo>
                    <a:pt x="79" y="392"/>
                    <a:pt x="82" y="402"/>
                    <a:pt x="85" y="409"/>
                  </a:cubicBezTo>
                  <a:cubicBezTo>
                    <a:pt x="77" y="413"/>
                    <a:pt x="71" y="420"/>
                    <a:pt x="71" y="430"/>
                  </a:cubicBezTo>
                  <a:cubicBezTo>
                    <a:pt x="71" y="446"/>
                    <a:pt x="71" y="446"/>
                    <a:pt x="71" y="446"/>
                  </a:cubicBezTo>
                  <a:cubicBezTo>
                    <a:pt x="71" y="458"/>
                    <a:pt x="81" y="468"/>
                    <a:pt x="93" y="468"/>
                  </a:cubicBezTo>
                  <a:cubicBezTo>
                    <a:pt x="244" y="468"/>
                    <a:pt x="244" y="468"/>
                    <a:pt x="244" y="468"/>
                  </a:cubicBezTo>
                  <a:cubicBezTo>
                    <a:pt x="256" y="468"/>
                    <a:pt x="266" y="458"/>
                    <a:pt x="266" y="446"/>
                  </a:cubicBezTo>
                  <a:cubicBezTo>
                    <a:pt x="266" y="430"/>
                    <a:pt x="266" y="430"/>
                    <a:pt x="266" y="430"/>
                  </a:cubicBezTo>
                  <a:cubicBezTo>
                    <a:pt x="266" y="420"/>
                    <a:pt x="260" y="413"/>
                    <a:pt x="252" y="40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75"/>
            <p:cNvSpPr/>
            <p:nvPr/>
          </p:nvSpPr>
          <p:spPr bwMode="auto">
            <a:xfrm>
              <a:off x="4530726" y="1314450"/>
              <a:ext cx="73025" cy="19050"/>
            </a:xfrm>
            <a:custGeom>
              <a:avLst/>
              <a:gdLst>
                <a:gd name="T0" fmla="*/ 139 w 161"/>
                <a:gd name="T1" fmla="*/ 0 h 45"/>
                <a:gd name="T2" fmla="*/ 22 w 161"/>
                <a:gd name="T3" fmla="*/ 0 h 45"/>
                <a:gd name="T4" fmla="*/ 0 w 161"/>
                <a:gd name="T5" fmla="*/ 22 h 45"/>
                <a:gd name="T6" fmla="*/ 0 w 161"/>
                <a:gd name="T7" fmla="*/ 23 h 45"/>
                <a:gd name="T8" fmla="*/ 22 w 161"/>
                <a:gd name="T9" fmla="*/ 45 h 45"/>
                <a:gd name="T10" fmla="*/ 139 w 161"/>
                <a:gd name="T11" fmla="*/ 45 h 45"/>
                <a:gd name="T12" fmla="*/ 161 w 161"/>
                <a:gd name="T13" fmla="*/ 23 h 45"/>
                <a:gd name="T14" fmla="*/ 161 w 161"/>
                <a:gd name="T15" fmla="*/ 22 h 45"/>
                <a:gd name="T16" fmla="*/ 139 w 161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45">
                  <a:moveTo>
                    <a:pt x="13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39" y="45"/>
                    <a:pt x="139" y="45"/>
                    <a:pt x="139" y="45"/>
                  </a:cubicBezTo>
                  <a:cubicBezTo>
                    <a:pt x="151" y="45"/>
                    <a:pt x="161" y="35"/>
                    <a:pt x="161" y="23"/>
                  </a:cubicBezTo>
                  <a:cubicBezTo>
                    <a:pt x="161" y="22"/>
                    <a:pt x="161" y="22"/>
                    <a:pt x="161" y="22"/>
                  </a:cubicBezTo>
                  <a:cubicBezTo>
                    <a:pt x="161" y="10"/>
                    <a:pt x="151" y="0"/>
                    <a:pt x="1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76"/>
            <p:cNvSpPr/>
            <p:nvPr/>
          </p:nvSpPr>
          <p:spPr bwMode="auto">
            <a:xfrm>
              <a:off x="4538663" y="1336675"/>
              <a:ext cx="57150" cy="14288"/>
            </a:xfrm>
            <a:custGeom>
              <a:avLst/>
              <a:gdLst>
                <a:gd name="T0" fmla="*/ 107 w 129"/>
                <a:gd name="T1" fmla="*/ 0 h 34"/>
                <a:gd name="T2" fmla="*/ 22 w 129"/>
                <a:gd name="T3" fmla="*/ 0 h 34"/>
                <a:gd name="T4" fmla="*/ 0 w 129"/>
                <a:gd name="T5" fmla="*/ 17 h 34"/>
                <a:gd name="T6" fmla="*/ 0 w 129"/>
                <a:gd name="T7" fmla="*/ 18 h 34"/>
                <a:gd name="T8" fmla="*/ 22 w 129"/>
                <a:gd name="T9" fmla="*/ 34 h 34"/>
                <a:gd name="T10" fmla="*/ 107 w 129"/>
                <a:gd name="T11" fmla="*/ 34 h 34"/>
                <a:gd name="T12" fmla="*/ 129 w 129"/>
                <a:gd name="T13" fmla="*/ 18 h 34"/>
                <a:gd name="T14" fmla="*/ 129 w 129"/>
                <a:gd name="T15" fmla="*/ 17 h 34"/>
                <a:gd name="T16" fmla="*/ 107 w 129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4">
                  <a:moveTo>
                    <a:pt x="10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5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0"/>
                    <a:pt x="10" y="34"/>
                    <a:pt x="22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20" y="34"/>
                    <a:pt x="129" y="30"/>
                    <a:pt x="129" y="18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29" y="5"/>
                    <a:pt x="120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291836" y="3290050"/>
            <a:ext cx="424152" cy="394774"/>
            <a:chOff x="3389313" y="1549400"/>
            <a:chExt cx="244476" cy="231776"/>
          </a:xfrm>
          <a:solidFill>
            <a:schemeClr val="accent2"/>
          </a:solidFill>
        </p:grpSpPr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3600451" y="1590675"/>
              <a:ext cx="33338" cy="1905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Rectangle 26"/>
            <p:cNvSpPr>
              <a:spLocks noChangeArrowheads="1"/>
            </p:cNvSpPr>
            <p:nvPr/>
          </p:nvSpPr>
          <p:spPr bwMode="auto">
            <a:xfrm>
              <a:off x="3559176" y="1697038"/>
              <a:ext cx="33338" cy="8413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27"/>
            <p:cNvSpPr>
              <a:spLocks noChangeArrowheads="1"/>
            </p:cNvSpPr>
            <p:nvPr/>
          </p:nvSpPr>
          <p:spPr bwMode="auto">
            <a:xfrm>
              <a:off x="3516313" y="1654175"/>
              <a:ext cx="33338" cy="127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>
              <a:off x="3473451" y="1549400"/>
              <a:ext cx="33338" cy="2317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Rectangle 29"/>
            <p:cNvSpPr>
              <a:spLocks noChangeArrowheads="1"/>
            </p:cNvSpPr>
            <p:nvPr/>
          </p:nvSpPr>
          <p:spPr bwMode="auto">
            <a:xfrm>
              <a:off x="3432176" y="1612900"/>
              <a:ext cx="33338" cy="1682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Rectangle 30"/>
            <p:cNvSpPr>
              <a:spLocks noChangeArrowheads="1"/>
            </p:cNvSpPr>
            <p:nvPr/>
          </p:nvSpPr>
          <p:spPr bwMode="auto">
            <a:xfrm>
              <a:off x="3389313" y="1633538"/>
              <a:ext cx="33338" cy="14763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244283" y="4949594"/>
            <a:ext cx="462709" cy="454258"/>
            <a:chOff x="5932488" y="2589213"/>
            <a:chExt cx="266700" cy="266700"/>
          </a:xfrm>
          <a:solidFill>
            <a:schemeClr val="accent2"/>
          </a:solidFill>
        </p:grpSpPr>
        <p:sp>
          <p:nvSpPr>
            <p:cNvPr id="66" name="Freeform 69"/>
            <p:cNvSpPr/>
            <p:nvPr/>
          </p:nvSpPr>
          <p:spPr bwMode="auto">
            <a:xfrm>
              <a:off x="6075363" y="2589213"/>
              <a:ext cx="123825" cy="123825"/>
            </a:xfrm>
            <a:custGeom>
              <a:avLst/>
              <a:gdLst>
                <a:gd name="T0" fmla="*/ 0 w 276"/>
                <a:gd name="T1" fmla="*/ 277 h 277"/>
                <a:gd name="T2" fmla="*/ 276 w 276"/>
                <a:gd name="T3" fmla="*/ 277 h 277"/>
                <a:gd name="T4" fmla="*/ 0 w 276"/>
                <a:gd name="T5" fmla="*/ 0 h 277"/>
                <a:gd name="T6" fmla="*/ 0 w 276"/>
                <a:gd name="T7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7">
                  <a:moveTo>
                    <a:pt x="0" y="277"/>
                  </a:moveTo>
                  <a:cubicBezTo>
                    <a:pt x="276" y="277"/>
                    <a:pt x="276" y="277"/>
                    <a:pt x="276" y="277"/>
                  </a:cubicBezTo>
                  <a:cubicBezTo>
                    <a:pt x="272" y="126"/>
                    <a:pt x="151" y="4"/>
                    <a:pt x="0" y="0"/>
                  </a:cubicBez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Freeform 70"/>
            <p:cNvSpPr/>
            <p:nvPr/>
          </p:nvSpPr>
          <p:spPr bwMode="auto">
            <a:xfrm>
              <a:off x="5932488" y="2603500"/>
              <a:ext cx="122238" cy="122238"/>
            </a:xfrm>
            <a:custGeom>
              <a:avLst/>
              <a:gdLst>
                <a:gd name="T0" fmla="*/ 276 w 276"/>
                <a:gd name="T1" fmla="*/ 276 h 276"/>
                <a:gd name="T2" fmla="*/ 276 w 276"/>
                <a:gd name="T3" fmla="*/ 0 h 276"/>
                <a:gd name="T4" fmla="*/ 0 w 276"/>
                <a:gd name="T5" fmla="*/ 276 h 276"/>
                <a:gd name="T6" fmla="*/ 276 w 276"/>
                <a:gd name="T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6">
                  <a:moveTo>
                    <a:pt x="276" y="276"/>
                  </a:moveTo>
                  <a:cubicBezTo>
                    <a:pt x="276" y="0"/>
                    <a:pt x="276" y="0"/>
                    <a:pt x="276" y="0"/>
                  </a:cubicBezTo>
                  <a:cubicBezTo>
                    <a:pt x="125" y="4"/>
                    <a:pt x="4" y="125"/>
                    <a:pt x="0" y="276"/>
                  </a:cubicBezTo>
                  <a:lnTo>
                    <a:pt x="276" y="276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5932488" y="2732088"/>
              <a:ext cx="122238" cy="123825"/>
            </a:xfrm>
            <a:custGeom>
              <a:avLst/>
              <a:gdLst>
                <a:gd name="T0" fmla="*/ 276 w 276"/>
                <a:gd name="T1" fmla="*/ 0 h 276"/>
                <a:gd name="T2" fmla="*/ 0 w 276"/>
                <a:gd name="T3" fmla="*/ 0 h 276"/>
                <a:gd name="T4" fmla="*/ 276 w 276"/>
                <a:gd name="T5" fmla="*/ 276 h 276"/>
                <a:gd name="T6" fmla="*/ 276 w 276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276">
                  <a:moveTo>
                    <a:pt x="2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51"/>
                    <a:pt x="125" y="272"/>
                    <a:pt x="276" y="276"/>
                  </a:cubicBez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6062663" y="2732088"/>
              <a:ext cx="122238" cy="123825"/>
            </a:xfrm>
            <a:custGeom>
              <a:avLst/>
              <a:gdLst>
                <a:gd name="T0" fmla="*/ 0 w 277"/>
                <a:gd name="T1" fmla="*/ 0 h 276"/>
                <a:gd name="T2" fmla="*/ 0 w 277"/>
                <a:gd name="T3" fmla="*/ 276 h 276"/>
                <a:gd name="T4" fmla="*/ 277 w 277"/>
                <a:gd name="T5" fmla="*/ 0 h 276"/>
                <a:gd name="T6" fmla="*/ 0 w 277"/>
                <a:gd name="T7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6">
                  <a:moveTo>
                    <a:pt x="0" y="0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151" y="272"/>
                    <a:pt x="273" y="151"/>
                    <a:pt x="27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2180903" y="1068969"/>
            <a:ext cx="9073008" cy="1254730"/>
            <a:chOff x="6442036" y="2633269"/>
            <a:chExt cx="4762993" cy="1211869"/>
          </a:xfrm>
        </p:grpSpPr>
        <p:sp>
          <p:nvSpPr>
            <p:cNvPr id="72" name="TextBox 54"/>
            <p:cNvSpPr txBox="1"/>
            <p:nvPr/>
          </p:nvSpPr>
          <p:spPr>
            <a:xfrm>
              <a:off x="6442036" y="2969636"/>
              <a:ext cx="4762993" cy="87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là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các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số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ký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tự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hình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ảnh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ký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hiệu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,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đại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lượng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vật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và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thường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được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tiếp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tục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xử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lý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bởi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con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người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hoặc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đưa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vào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máy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.</a:t>
              </a:r>
              <a:endParaRPr lang="zh-CN" altLang="en-US" sz="1265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442036" y="2633269"/>
              <a:ext cx="1131160" cy="333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Dữ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liệu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thô</a:t>
              </a:r>
              <a:endParaRPr lang="zh-CN" altLang="en-US" sz="1685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180902" y="3048590"/>
            <a:ext cx="9386011" cy="994595"/>
            <a:chOff x="6442036" y="2633269"/>
            <a:chExt cx="4762993" cy="960620"/>
          </a:xfrm>
        </p:grpSpPr>
        <p:sp>
          <p:nvSpPr>
            <p:cNvPr id="75" name="TextBox 54"/>
            <p:cNvSpPr txBox="1"/>
            <p:nvPr/>
          </p:nvSpPr>
          <p:spPr>
            <a:xfrm>
              <a:off x="6442036" y="2969636"/>
              <a:ext cx="4762993" cy="62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Dữ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liệu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đã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được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xử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lí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ở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bước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này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có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thể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được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gọi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là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dữ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liệu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thô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ở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bước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tiếp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theo.</a:t>
              </a:r>
              <a:endParaRPr lang="zh-CN" altLang="en-US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442036" y="2633269"/>
              <a:ext cx="3061519" cy="35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Dữ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liệu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thô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mang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tính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tương</a:t>
              </a:r>
              <a:r>
                <a:rPr lang="en-US" sz="1800" dirty="0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bg1"/>
                  </a:solidFill>
                  <a:effectLst/>
                  <a:latin typeface="Yeseva One" panose="00000500000000000000"/>
                  <a:ea typeface="Times New Roman" panose="02020603050405020304" pitchFamily="18" charset="0"/>
                </a:rPr>
                <a:t>đối</a:t>
              </a:r>
              <a:endParaRPr lang="zh-CN" altLang="en-US" sz="1685" b="1" dirty="0">
                <a:solidFill>
                  <a:schemeClr val="bg1"/>
                </a:solidFill>
                <a:latin typeface="Yeseva One" panose="0000050000000000000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183919" y="4617048"/>
            <a:ext cx="9069992" cy="1548592"/>
            <a:chOff x="6442036" y="2633269"/>
            <a:chExt cx="4762993" cy="1495693"/>
          </a:xfrm>
        </p:grpSpPr>
        <p:sp>
          <p:nvSpPr>
            <p:cNvPr id="78" name="TextBox 54"/>
            <p:cNvSpPr txBox="1"/>
            <p:nvPr/>
          </p:nvSpPr>
          <p:spPr>
            <a:xfrm>
              <a:off x="6442036" y="2969636"/>
              <a:ext cx="4762993" cy="1159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Là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những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dữ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liệu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được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thu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thập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để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chuyển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đổi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sang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dạng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mong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muốn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.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Và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phải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được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xử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lí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theo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từng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bước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như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lưu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trữ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,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sắp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xếp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,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xử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lý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,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phân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tích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,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trình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 </a:t>
              </a:r>
              <a:r>
                <a:rPr lang="en-US" altLang="zh-CN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bày</a:t>
              </a:r>
              <a:r>
                <a:rPr lang="en-US" altLang="zh-CN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cs typeface="方正兰亭细黑_GBK_M" pitchFamily="2" charset="2"/>
                  <a:sym typeface="Arial" panose="020B0604020202020204" pitchFamily="34" charset="0"/>
                </a:rPr>
                <a:t>.</a:t>
              </a:r>
              <a:endParaRPr lang="zh-CN" altLang="en-US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442036" y="2633269"/>
              <a:ext cx="1984896" cy="339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Dữ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liệu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đã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được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xử</a:t>
              </a:r>
              <a:r>
                <a:rPr lang="en-US" altLang="zh-CN" sz="1685" b="1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1685" b="1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lí</a:t>
              </a:r>
              <a:endParaRPr lang="zh-CN" altLang="en-US" sz="1685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0"/>
          <p:cNvGrpSpPr/>
          <p:nvPr/>
        </p:nvGrpSpPr>
        <p:grpSpPr>
          <a:xfrm>
            <a:off x="11593468" y="1566644"/>
            <a:ext cx="529862" cy="5086252"/>
            <a:chOff x="10994103" y="1484783"/>
            <a:chExt cx="502571" cy="4824537"/>
          </a:xfrm>
        </p:grpSpPr>
        <p:sp>
          <p:nvSpPr>
            <p:cNvPr id="54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-1" fmla="*/ 0 w 1102903"/>
                <a:gd name="connsiteY0-2" fmla="*/ 500190 h 500190"/>
                <a:gd name="connsiteX1-3" fmla="*/ 1102903 w 1102903"/>
                <a:gd name="connsiteY1-4" fmla="*/ 0 h 500190"/>
                <a:gd name="connsiteX2-5" fmla="*/ 693325 w 1102903"/>
                <a:gd name="connsiteY2-6" fmla="*/ 500190 h 500190"/>
                <a:gd name="connsiteX3-7" fmla="*/ 0 w 1102903"/>
                <a:gd name="connsiteY3-8" fmla="*/ 500190 h 500190"/>
                <a:gd name="connsiteX0-9" fmla="*/ 0 w 1102903"/>
                <a:gd name="connsiteY0-10" fmla="*/ 500190 h 502571"/>
                <a:gd name="connsiteX1-11" fmla="*/ 1102903 w 1102903"/>
                <a:gd name="connsiteY1-12" fmla="*/ 0 h 502571"/>
                <a:gd name="connsiteX2-13" fmla="*/ 729047 w 1102903"/>
                <a:gd name="connsiteY2-14" fmla="*/ 502571 h 502571"/>
                <a:gd name="connsiteX3-15" fmla="*/ 0 w 1102903"/>
                <a:gd name="connsiteY3-16" fmla="*/ 500190 h 5025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61"/>
          <p:cNvGrpSpPr/>
          <p:nvPr/>
        </p:nvGrpSpPr>
        <p:grpSpPr>
          <a:xfrm>
            <a:off x="735421" y="1566644"/>
            <a:ext cx="529862" cy="5086252"/>
            <a:chOff x="695325" y="1484783"/>
            <a:chExt cx="502571" cy="4824537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-1" fmla="*/ 0 w 1102903"/>
                <a:gd name="connsiteY0-2" fmla="*/ 500190 h 500190"/>
                <a:gd name="connsiteX1-3" fmla="*/ 1102903 w 1102903"/>
                <a:gd name="connsiteY1-4" fmla="*/ 0 h 500190"/>
                <a:gd name="connsiteX2-5" fmla="*/ 693325 w 1102903"/>
                <a:gd name="connsiteY2-6" fmla="*/ 500190 h 500190"/>
                <a:gd name="connsiteX3-7" fmla="*/ 0 w 1102903"/>
                <a:gd name="connsiteY3-8" fmla="*/ 500190 h 500190"/>
                <a:gd name="connsiteX0-9" fmla="*/ 0 w 1102903"/>
                <a:gd name="connsiteY0-10" fmla="*/ 500190 h 502571"/>
                <a:gd name="connsiteX1-11" fmla="*/ 1102903 w 1102903"/>
                <a:gd name="connsiteY1-12" fmla="*/ 0 h 502571"/>
                <a:gd name="connsiteX2-13" fmla="*/ 729047 w 1102903"/>
                <a:gd name="connsiteY2-14" fmla="*/ 502571 h 502571"/>
                <a:gd name="connsiteX3-15" fmla="*/ 0 w 1102903"/>
                <a:gd name="connsiteY3-16" fmla="*/ 500190 h 50257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90309" y="2578162"/>
              <a:ext cx="0" cy="3731158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51"/>
          <p:cNvGrpSpPr/>
          <p:nvPr/>
        </p:nvGrpSpPr>
        <p:grpSpPr>
          <a:xfrm>
            <a:off x="735422" y="1566643"/>
            <a:ext cx="5693954" cy="768324"/>
            <a:chOff x="695325" y="1484784"/>
            <a:chExt cx="5400675" cy="728790"/>
          </a:xfrm>
        </p:grpSpPr>
        <p:sp>
          <p:nvSpPr>
            <p:cNvPr id="26" name="五边形 25"/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76" tIns="60937" rIns="121876" bIns="60937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1776870" y="1641503"/>
              <a:ext cx="3237585" cy="43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Big Data</a:t>
              </a:r>
              <a:endParaRPr lang="zh-CN" altLang="en-US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59"/>
          <p:cNvGrpSpPr/>
          <p:nvPr/>
        </p:nvGrpSpPr>
        <p:grpSpPr>
          <a:xfrm>
            <a:off x="6429376" y="1566642"/>
            <a:ext cx="5693954" cy="768324"/>
            <a:chOff x="6096000" y="1484784"/>
            <a:chExt cx="5400675" cy="728790"/>
          </a:xfrm>
        </p:grpSpPr>
        <p:sp>
          <p:nvSpPr>
            <p:cNvPr id="29" name="五边形 28"/>
            <p:cNvSpPr/>
            <p:nvPr/>
          </p:nvSpPr>
          <p:spPr>
            <a:xfrm flipH="1">
              <a:off x="6096000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76" tIns="60937" rIns="121876" bIns="60937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7062707" y="1626150"/>
              <a:ext cx="3756068" cy="43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Đặc</a:t>
              </a:r>
              <a:r>
                <a:rPr lang="en-US" altLang="zh-CN" sz="24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trưng</a:t>
              </a:r>
              <a:r>
                <a:rPr lang="en-US" altLang="zh-CN" sz="24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2400" dirty="0" err="1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của</a:t>
              </a:r>
              <a:r>
                <a:rPr lang="en-US" altLang="zh-CN" sz="24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 Big Data</a:t>
              </a:r>
              <a:endParaRPr lang="zh-CN" altLang="en-US" sz="24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106"/>
          <p:cNvSpPr txBox="1"/>
          <p:nvPr/>
        </p:nvSpPr>
        <p:spPr>
          <a:xfrm>
            <a:off x="1931194" y="3521393"/>
            <a:ext cx="353024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lớn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phức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tạp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phần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mềm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truyền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thống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thập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khoảng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gian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ngắn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Bao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gồm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cấu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trúc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có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cấu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trúc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bán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cấu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trúc</a:t>
            </a:r>
            <a:endParaRPr lang="en-US" dirty="0">
              <a:solidFill>
                <a:schemeClr val="bg1"/>
              </a:solidFill>
              <a:latin typeface="Yeseva One" panose="00000500000000000000"/>
            </a:endParaRPr>
          </a:p>
        </p:txBody>
      </p:sp>
      <p:grpSp>
        <p:nvGrpSpPr>
          <p:cNvPr id="6" name="组合 33"/>
          <p:cNvGrpSpPr/>
          <p:nvPr/>
        </p:nvGrpSpPr>
        <p:grpSpPr>
          <a:xfrm>
            <a:off x="7174840" y="3439204"/>
            <a:ext cx="356657" cy="384592"/>
            <a:chOff x="2071540" y="3138835"/>
            <a:chExt cx="338286" cy="364803"/>
          </a:xfrm>
        </p:grpSpPr>
        <p:sp>
          <p:nvSpPr>
            <p:cNvPr id="35" name="椭圆 34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anose="020B0806030902050204" pitchFamily="34" charset="0"/>
                </a:defRPr>
              </a:lvl1pPr>
            </a:lstStyle>
            <a:p>
              <a:pPr algn="ctr"/>
              <a:r>
                <a:rPr lang="en-US" altLang="zh-CN" sz="2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2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7174840" y="4272437"/>
            <a:ext cx="356657" cy="384592"/>
            <a:chOff x="2071540" y="3138835"/>
            <a:chExt cx="338286" cy="364803"/>
          </a:xfrm>
        </p:grpSpPr>
        <p:sp>
          <p:nvSpPr>
            <p:cNvPr id="38" name="椭圆 37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anose="020B0806030902050204" pitchFamily="34" charset="0"/>
                </a:defRPr>
              </a:lvl1pPr>
            </a:lstStyle>
            <a:p>
              <a:pPr algn="ctr"/>
              <a:r>
                <a:rPr lang="en-US" altLang="zh-CN" sz="2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2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39"/>
          <p:cNvGrpSpPr/>
          <p:nvPr/>
        </p:nvGrpSpPr>
        <p:grpSpPr>
          <a:xfrm>
            <a:off x="7174840" y="5105668"/>
            <a:ext cx="356657" cy="384592"/>
            <a:chOff x="2071540" y="3138835"/>
            <a:chExt cx="338286" cy="364803"/>
          </a:xfrm>
        </p:grpSpPr>
        <p:sp>
          <p:nvSpPr>
            <p:cNvPr id="41" name="椭圆 40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anose="020B0806030902050204" pitchFamily="34" charset="0"/>
                </a:defRPr>
              </a:lvl1pPr>
            </a:lstStyle>
            <a:p>
              <a:pPr algn="ctr"/>
              <a:r>
                <a:rPr lang="en-US" altLang="zh-CN" sz="2500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25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7794423" y="3447466"/>
            <a:ext cx="33596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Volume: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Khối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lớn</a:t>
            </a:r>
            <a:endParaRPr lang="en-US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7838969" y="4304047"/>
            <a:ext cx="33596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Variety: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loại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endParaRPr lang="en-US" dirty="0">
              <a:solidFill>
                <a:schemeClr val="bg1"/>
              </a:solidFill>
              <a:latin typeface="Yeseva One" panose="00000500000000000000"/>
            </a:endParaRPr>
          </a:p>
        </p:txBody>
      </p:sp>
      <p:sp>
        <p:nvSpPr>
          <p:cNvPr id="48" name="TextBox 23"/>
          <p:cNvSpPr txBox="1"/>
          <p:nvPr/>
        </p:nvSpPr>
        <p:spPr>
          <a:xfrm>
            <a:off x="7883516" y="5058174"/>
            <a:ext cx="3359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Velocity: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Tốc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xử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lý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endParaRPr lang="en-US" dirty="0">
              <a:solidFill>
                <a:schemeClr val="bg1"/>
              </a:solidFill>
              <a:latin typeface="Yeseva One" panose="00000500000000000000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437379" y="6652893"/>
            <a:ext cx="516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265287" y="6652893"/>
            <a:ext cx="516409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/>
          <p:cNvSpPr/>
          <p:nvPr/>
        </p:nvSpPr>
        <p:spPr>
          <a:xfrm>
            <a:off x="861038" y="2013920"/>
            <a:ext cx="2577918" cy="3604112"/>
          </a:xfrm>
          <a:prstGeom prst="rect">
            <a:avLst/>
          </a:prstGeom>
          <a:blipFill>
            <a:blip r:embed="rId3"/>
            <a:srcRect/>
            <a:stretch>
              <a:fillRect l="-3799" r="-37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3642451" y="4422543"/>
            <a:ext cx="4505361" cy="460838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Khoa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học</a:t>
            </a: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dữ</a:t>
            </a: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liệu</a:t>
            </a: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bao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gồm</a:t>
            </a: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3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phần</a:t>
            </a:r>
            <a:r>
              <a:rPr lang="en-US" altLang="zh-CN" kern="3000" spc="33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kern="3000" spc="33" dirty="0" err="1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chính</a:t>
            </a:r>
            <a:endParaRPr lang="zh-CN" altLang="en-US" kern="3000" spc="33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2451" y="1964215"/>
            <a:ext cx="5571094" cy="683821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Khoa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học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dữ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liệu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3642451" y="2688475"/>
            <a:ext cx="4844013" cy="1489170"/>
          </a:xfrm>
          <a:prstGeom prst="rect">
            <a:avLst/>
          </a:prstGeom>
        </p:spPr>
        <p:txBody>
          <a:bodyPr wrap="square" lIns="128568" tIns="64284" rIns="128568" bIns="64284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khoa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học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về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trích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xuất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giá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trị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từ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tìm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ra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hiểu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biết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tri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quyết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dẫn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dắt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hành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</a:t>
            </a:r>
            <a:endParaRPr lang="zh-CN" altLang="en-US" b="1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65079" y="4218084"/>
            <a:ext cx="4302329" cy="50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A22A87-6F80-41F0-8FC8-EDE6FFB090AF}"/>
              </a:ext>
            </a:extLst>
          </p:cNvPr>
          <p:cNvGrpSpPr/>
          <p:nvPr/>
        </p:nvGrpSpPr>
        <p:grpSpPr>
          <a:xfrm>
            <a:off x="8689959" y="2013920"/>
            <a:ext cx="3424648" cy="3297282"/>
            <a:chOff x="8647733" y="1859147"/>
            <a:chExt cx="3424648" cy="3297282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 rot="5400000">
              <a:off x="10107723" y="2713568"/>
              <a:ext cx="456569" cy="303694"/>
              <a:chOff x="2881121" y="2516898"/>
              <a:chExt cx="376100" cy="250202"/>
            </a:xfrm>
            <a:solidFill>
              <a:schemeClr val="accent3"/>
            </a:solidFill>
          </p:grpSpPr>
          <p:sp>
            <p:nvSpPr>
              <p:cNvPr id="9" name="矩形 14"/>
              <p:cNvSpPr/>
              <p:nvPr/>
            </p:nvSpPr>
            <p:spPr>
              <a:xfrm rot="13500000" flipH="1">
                <a:off x="3024316" y="2525546"/>
                <a:ext cx="232905" cy="232905"/>
              </a:xfrm>
              <a:custGeom>
                <a:avLst/>
                <a:gdLst/>
                <a:ahLst/>
                <a:cxnLst/>
                <a:rect l="l" t="t" r="r" b="b"/>
                <a:pathLst>
                  <a:path w="535418" h="535418">
                    <a:moveTo>
                      <a:pt x="144016" y="535418"/>
                    </a:moveTo>
                    <a:lnTo>
                      <a:pt x="0" y="391402"/>
                    </a:lnTo>
                    <a:lnTo>
                      <a:pt x="391402" y="391402"/>
                    </a:lnTo>
                    <a:lnTo>
                      <a:pt x="391402" y="0"/>
                    </a:lnTo>
                    <a:lnTo>
                      <a:pt x="535418" y="144016"/>
                    </a:lnTo>
                    <a:lnTo>
                      <a:pt x="535418" y="391402"/>
                    </a:lnTo>
                    <a:lnTo>
                      <a:pt x="535418" y="535418"/>
                    </a:lnTo>
                    <a:lnTo>
                      <a:pt x="391402" y="5354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矩形 14"/>
              <p:cNvSpPr/>
              <p:nvPr/>
            </p:nvSpPr>
            <p:spPr>
              <a:xfrm rot="13500000" flipH="1">
                <a:off x="2881122" y="2516897"/>
                <a:ext cx="250202" cy="250203"/>
              </a:xfrm>
              <a:custGeom>
                <a:avLst/>
                <a:gdLst/>
                <a:ahLst/>
                <a:cxnLst/>
                <a:rect l="l" t="t" r="r" b="b"/>
                <a:pathLst>
                  <a:path w="575182" h="575183">
                    <a:moveTo>
                      <a:pt x="183779" y="575183"/>
                    </a:moveTo>
                    <a:lnTo>
                      <a:pt x="0" y="391403"/>
                    </a:lnTo>
                    <a:lnTo>
                      <a:pt x="391402" y="391403"/>
                    </a:lnTo>
                    <a:lnTo>
                      <a:pt x="391402" y="0"/>
                    </a:lnTo>
                    <a:lnTo>
                      <a:pt x="575182" y="183780"/>
                    </a:lnTo>
                    <a:lnTo>
                      <a:pt x="575182" y="391403"/>
                    </a:lnTo>
                    <a:lnTo>
                      <a:pt x="575182" y="575183"/>
                    </a:lnTo>
                    <a:lnTo>
                      <a:pt x="391402" y="5751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47733" y="1859147"/>
              <a:ext cx="3424648" cy="835924"/>
              <a:chOff x="6137721" y="568403"/>
              <a:chExt cx="2435756" cy="107994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137721" y="568403"/>
                <a:ext cx="2435756" cy="10799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TextBox 11"/>
              <p:cNvSpPr txBox="1"/>
              <p:nvPr/>
            </p:nvSpPr>
            <p:spPr>
              <a:xfrm>
                <a:off x="6416881" y="798176"/>
                <a:ext cx="1789859" cy="477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Tạo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ra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và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quản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trị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dữ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liệu</a:t>
                </a:r>
                <a:endParaRPr lang="zh-CN" altLang="en-US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647733" y="3173795"/>
              <a:ext cx="3424647" cy="630234"/>
              <a:chOff x="6137721" y="2051523"/>
              <a:chExt cx="2435756" cy="1079946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137721" y="2051523"/>
                <a:ext cx="2435756" cy="10799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" name="TextBox 16"/>
              <p:cNvSpPr txBox="1"/>
              <p:nvPr/>
            </p:nvSpPr>
            <p:spPr>
              <a:xfrm>
                <a:off x="6416881" y="2281296"/>
                <a:ext cx="1258926" cy="632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Phân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tích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dữ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liệu</a:t>
                </a:r>
                <a:endParaRPr lang="zh-CN" altLang="en-US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6" name="组合 7">
              <a:extLst>
                <a:ext uri="{FF2B5EF4-FFF2-40B4-BE49-F238E27FC236}">
                  <a16:creationId xmlns:a16="http://schemas.microsoft.com/office/drawing/2014/main" id="{9582C5BE-0C51-4B9E-9D36-10AFF0E46162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107723" y="3809017"/>
              <a:ext cx="456569" cy="303694"/>
              <a:chOff x="2881121" y="2516898"/>
              <a:chExt cx="376100" cy="250202"/>
            </a:xfrm>
            <a:solidFill>
              <a:schemeClr val="accent3"/>
            </a:solidFill>
          </p:grpSpPr>
          <p:sp>
            <p:nvSpPr>
              <p:cNvPr id="27" name="矩形 14">
                <a:extLst>
                  <a:ext uri="{FF2B5EF4-FFF2-40B4-BE49-F238E27FC236}">
                    <a16:creationId xmlns:a16="http://schemas.microsoft.com/office/drawing/2014/main" id="{7727DE9F-FF49-472A-9231-E332E9FAD841}"/>
                  </a:ext>
                </a:extLst>
              </p:cNvPr>
              <p:cNvSpPr/>
              <p:nvPr/>
            </p:nvSpPr>
            <p:spPr>
              <a:xfrm rot="13500000" flipH="1">
                <a:off x="3024316" y="2525546"/>
                <a:ext cx="232905" cy="232905"/>
              </a:xfrm>
              <a:custGeom>
                <a:avLst/>
                <a:gdLst/>
                <a:ahLst/>
                <a:cxnLst/>
                <a:rect l="l" t="t" r="r" b="b"/>
                <a:pathLst>
                  <a:path w="535418" h="535418">
                    <a:moveTo>
                      <a:pt x="144016" y="535418"/>
                    </a:moveTo>
                    <a:lnTo>
                      <a:pt x="0" y="391402"/>
                    </a:lnTo>
                    <a:lnTo>
                      <a:pt x="391402" y="391402"/>
                    </a:lnTo>
                    <a:lnTo>
                      <a:pt x="391402" y="0"/>
                    </a:lnTo>
                    <a:lnTo>
                      <a:pt x="535418" y="144016"/>
                    </a:lnTo>
                    <a:lnTo>
                      <a:pt x="535418" y="391402"/>
                    </a:lnTo>
                    <a:lnTo>
                      <a:pt x="535418" y="535418"/>
                    </a:lnTo>
                    <a:lnTo>
                      <a:pt x="391402" y="5354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矩形 14">
                <a:extLst>
                  <a:ext uri="{FF2B5EF4-FFF2-40B4-BE49-F238E27FC236}">
                    <a16:creationId xmlns:a16="http://schemas.microsoft.com/office/drawing/2014/main" id="{84B99CC2-2CA7-4037-9DDF-D726AB775709}"/>
                  </a:ext>
                </a:extLst>
              </p:cNvPr>
              <p:cNvSpPr/>
              <p:nvPr/>
            </p:nvSpPr>
            <p:spPr>
              <a:xfrm rot="13500000" flipH="1">
                <a:off x="2881122" y="2516897"/>
                <a:ext cx="250202" cy="250203"/>
              </a:xfrm>
              <a:custGeom>
                <a:avLst/>
                <a:gdLst/>
                <a:ahLst/>
                <a:cxnLst/>
                <a:rect l="l" t="t" r="r" b="b"/>
                <a:pathLst>
                  <a:path w="575182" h="575183">
                    <a:moveTo>
                      <a:pt x="183779" y="575183"/>
                    </a:moveTo>
                    <a:lnTo>
                      <a:pt x="0" y="391403"/>
                    </a:lnTo>
                    <a:lnTo>
                      <a:pt x="391402" y="391403"/>
                    </a:lnTo>
                    <a:lnTo>
                      <a:pt x="391402" y="0"/>
                    </a:lnTo>
                    <a:lnTo>
                      <a:pt x="575182" y="183780"/>
                    </a:lnTo>
                    <a:lnTo>
                      <a:pt x="575182" y="391403"/>
                    </a:lnTo>
                    <a:lnTo>
                      <a:pt x="575182" y="575183"/>
                    </a:lnTo>
                    <a:lnTo>
                      <a:pt x="391402" y="5751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组合 15">
              <a:extLst>
                <a:ext uri="{FF2B5EF4-FFF2-40B4-BE49-F238E27FC236}">
                  <a16:creationId xmlns:a16="http://schemas.microsoft.com/office/drawing/2014/main" id="{DB6E8415-56C3-457E-A5BE-34839134BD97}"/>
                </a:ext>
              </a:extLst>
            </p:cNvPr>
            <p:cNvGrpSpPr/>
            <p:nvPr/>
          </p:nvGrpSpPr>
          <p:grpSpPr>
            <a:xfrm>
              <a:off x="8647733" y="4320505"/>
              <a:ext cx="3424648" cy="835924"/>
              <a:chOff x="6137721" y="2051523"/>
              <a:chExt cx="2435756" cy="1079946"/>
            </a:xfrm>
          </p:grpSpPr>
          <p:sp>
            <p:nvSpPr>
              <p:cNvPr id="30" name="矩形 16">
                <a:extLst>
                  <a:ext uri="{FF2B5EF4-FFF2-40B4-BE49-F238E27FC236}">
                    <a16:creationId xmlns:a16="http://schemas.microsoft.com/office/drawing/2014/main" id="{C247E2FA-7FB2-4A28-9BB7-C40B889D4736}"/>
                  </a:ext>
                </a:extLst>
              </p:cNvPr>
              <p:cNvSpPr/>
              <p:nvPr/>
            </p:nvSpPr>
            <p:spPr>
              <a:xfrm>
                <a:off x="6137721" y="2051523"/>
                <a:ext cx="2435756" cy="107994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TextBox 16">
                <a:extLst>
                  <a:ext uri="{FF2B5EF4-FFF2-40B4-BE49-F238E27FC236}">
                    <a16:creationId xmlns:a16="http://schemas.microsoft.com/office/drawing/2014/main" id="{6C3AC9AC-B814-4722-A050-9C60906EA4A1}"/>
                  </a:ext>
                </a:extLst>
              </p:cNvPr>
              <p:cNvSpPr txBox="1"/>
              <p:nvPr/>
            </p:nvSpPr>
            <p:spPr>
              <a:xfrm>
                <a:off x="6379165" y="2152229"/>
                <a:ext cx="1865289" cy="835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Chuyển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kết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quả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phân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tích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</a:p>
              <a:p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thành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giá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trị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hành</a:t>
                </a:r>
                <a:r>
                  <a:rPr lang="en-US" altLang="zh-CN" dirty="0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 </a:t>
                </a:r>
                <a:r>
                  <a:rPr lang="en-US" altLang="zh-CN" dirty="0" err="1">
                    <a:solidFill>
                      <a:schemeClr val="bg1"/>
                    </a:solidFill>
                    <a:latin typeface="Yeseva One" panose="00000500000000000000" pitchFamily="2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động</a:t>
                </a:r>
                <a:endParaRPr lang="zh-CN" altLang="en-US" dirty="0">
                  <a:solidFill>
                    <a:schemeClr val="bg1"/>
                  </a:solidFill>
                  <a:latin typeface="Yeseva One" panose="00000500000000000000" pitchFamily="2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>
            <a:fillRect/>
          </a:stretch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4158782" y="2032149"/>
            <a:ext cx="11208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154822" y="3375517"/>
            <a:ext cx="2684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</a:rPr>
              <a:t>Decision Tree</a:t>
            </a: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129258" y="4028002"/>
            <a:ext cx="5812285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cây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nhị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phân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chia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tách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cách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đệ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tập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dữ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liệu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cho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đến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khi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chúng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ta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chỉ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còn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nút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lá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thuần</a:t>
            </a:r>
            <a:r>
              <a:rPr lang="en-US" sz="2000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Yeseva One" panose="00000500000000000000"/>
              </a:rPr>
              <a:t>túy</a:t>
            </a:r>
            <a:endParaRPr lang="en-US" altLang="zh-CN" sz="2000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/>
          <p:cNvSpPr/>
          <p:nvPr/>
        </p:nvSpPr>
        <p:spPr>
          <a:xfrm>
            <a:off x="740743" y="2176165"/>
            <a:ext cx="2577918" cy="3604112"/>
          </a:xfrm>
          <a:prstGeom prst="rect">
            <a:avLst/>
          </a:prstGeom>
          <a:blipFill>
            <a:blip r:embed="rId3"/>
            <a:srcRect/>
            <a:stretch>
              <a:fillRect l="-3799" r="-37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3642451" y="3843687"/>
            <a:ext cx="4505361" cy="2157584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lam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machine learning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bg1"/>
                </a:solidFill>
                <a:effectLst/>
                <a:latin typeface="Yeseva One" panose="0000050000000000000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42451" y="1994993"/>
            <a:ext cx="5571094" cy="622266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Classification Decision</a:t>
            </a:r>
          </a:p>
        </p:txBody>
      </p:sp>
      <p:sp>
        <p:nvSpPr>
          <p:cNvPr id="24" name="Rectangle 6"/>
          <p:cNvSpPr/>
          <p:nvPr/>
        </p:nvSpPr>
        <p:spPr>
          <a:xfrm>
            <a:off x="3642451" y="2688475"/>
            <a:ext cx="5571094" cy="1142921"/>
          </a:xfrm>
          <a:prstGeom prst="rect">
            <a:avLst/>
          </a:prstGeom>
        </p:spPr>
        <p:txBody>
          <a:bodyPr wrap="square" lIns="128568" tIns="64284" rIns="128568" bIns="64284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 err="1">
                <a:solidFill>
                  <a:schemeClr val="bg1"/>
                </a:solidFill>
              </a:rPr>
              <a:t>Cây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thuật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tham</a:t>
            </a:r>
            <a:r>
              <a:rPr lang="en-US" dirty="0">
                <a:solidFill>
                  <a:schemeClr val="bg1"/>
                </a:solidFill>
              </a:rPr>
              <a:t> lam, </a:t>
            </a:r>
            <a:r>
              <a:rPr lang="en-US" dirty="0" err="1">
                <a:solidFill>
                  <a:schemeClr val="bg1"/>
                </a:solidFill>
              </a:rPr>
              <a:t>nó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đường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tốt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nhất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nó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r>
              <a:rPr lang="en-US" dirty="0">
                <a:solidFill>
                  <a:schemeClr val="bg1"/>
                </a:solidFill>
              </a:rPr>
              <a:t> quay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đổi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trước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endParaRPr lang="zh-CN" altLang="en-US" sz="1200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699228" y="3793065"/>
            <a:ext cx="4302329" cy="50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/>
          <p:cNvGrpSpPr/>
          <p:nvPr/>
        </p:nvGrpSpPr>
        <p:grpSpPr>
          <a:xfrm>
            <a:off x="429607" y="1411710"/>
            <a:ext cx="4577969" cy="5362643"/>
            <a:chOff x="406276" y="1164961"/>
            <a:chExt cx="4341396" cy="5084859"/>
          </a:xfrm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grpSpPr>
        <p:grpSp>
          <p:nvGrpSpPr>
            <p:cNvPr id="27" name="Group 10"/>
            <p:cNvGrpSpPr/>
            <p:nvPr/>
          </p:nvGrpSpPr>
          <p:grpSpPr>
            <a:xfrm>
              <a:off x="406276" y="1801645"/>
              <a:ext cx="3980467" cy="4448175"/>
              <a:chOff x="406276" y="1801645"/>
              <a:chExt cx="3980467" cy="4448175"/>
            </a:xfrm>
          </p:grpSpPr>
          <p:sp>
            <p:nvSpPr>
              <p:cNvPr id="29" name="Freeform 5"/>
              <p:cNvSpPr/>
              <p:nvPr/>
            </p:nvSpPr>
            <p:spPr bwMode="auto">
              <a:xfrm rot="18900000">
                <a:off x="3337405" y="1801645"/>
                <a:ext cx="1049338" cy="4448175"/>
              </a:xfrm>
              <a:custGeom>
                <a:avLst/>
                <a:gdLst>
                  <a:gd name="T0" fmla="*/ 142 w 279"/>
                  <a:gd name="T1" fmla="*/ 1183 h 1183"/>
                  <a:gd name="T2" fmla="*/ 40 w 279"/>
                  <a:gd name="T3" fmla="*/ 1143 h 1183"/>
                  <a:gd name="T4" fmla="*/ 0 w 279"/>
                  <a:gd name="T5" fmla="*/ 1051 h 1183"/>
                  <a:gd name="T6" fmla="*/ 0 w 279"/>
                  <a:gd name="T7" fmla="*/ 45 h 1183"/>
                  <a:gd name="T8" fmla="*/ 45 w 279"/>
                  <a:gd name="T9" fmla="*/ 0 h 1183"/>
                  <a:gd name="T10" fmla="*/ 90 w 279"/>
                  <a:gd name="T11" fmla="*/ 45 h 1183"/>
                  <a:gd name="T12" fmla="*/ 90 w 279"/>
                  <a:gd name="T13" fmla="*/ 1051 h 1183"/>
                  <a:gd name="T14" fmla="*/ 103 w 279"/>
                  <a:gd name="T15" fmla="*/ 1077 h 1183"/>
                  <a:gd name="T16" fmla="*/ 145 w 279"/>
                  <a:gd name="T17" fmla="*/ 1093 h 1183"/>
                  <a:gd name="T18" fmla="*/ 189 w 279"/>
                  <a:gd name="T19" fmla="*/ 1051 h 1183"/>
                  <a:gd name="T20" fmla="*/ 189 w 279"/>
                  <a:gd name="T21" fmla="*/ 1007 h 1183"/>
                  <a:gd name="T22" fmla="*/ 234 w 279"/>
                  <a:gd name="T23" fmla="*/ 962 h 1183"/>
                  <a:gd name="T24" fmla="*/ 279 w 279"/>
                  <a:gd name="T25" fmla="*/ 1007 h 1183"/>
                  <a:gd name="T26" fmla="*/ 279 w 279"/>
                  <a:gd name="T27" fmla="*/ 1051 h 1183"/>
                  <a:gd name="T28" fmla="*/ 149 w 279"/>
                  <a:gd name="T29" fmla="*/ 1183 h 1183"/>
                  <a:gd name="T30" fmla="*/ 142 w 279"/>
                  <a:gd name="T31" fmla="*/ 118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9" h="1183">
                    <a:moveTo>
                      <a:pt x="142" y="1183"/>
                    </a:moveTo>
                    <a:cubicBezTo>
                      <a:pt x="104" y="1183"/>
                      <a:pt x="67" y="1169"/>
                      <a:pt x="40" y="1143"/>
                    </a:cubicBezTo>
                    <a:cubicBezTo>
                      <a:pt x="14" y="1118"/>
                      <a:pt x="0" y="1085"/>
                      <a:pt x="0" y="105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1051"/>
                      <a:pt x="90" y="1051"/>
                      <a:pt x="90" y="1051"/>
                    </a:cubicBezTo>
                    <a:cubicBezTo>
                      <a:pt x="90" y="1060"/>
                      <a:pt x="95" y="1070"/>
                      <a:pt x="103" y="1077"/>
                    </a:cubicBezTo>
                    <a:cubicBezTo>
                      <a:pt x="114" y="1088"/>
                      <a:pt x="129" y="1093"/>
                      <a:pt x="145" y="1093"/>
                    </a:cubicBezTo>
                    <a:cubicBezTo>
                      <a:pt x="170" y="1092"/>
                      <a:pt x="189" y="1073"/>
                      <a:pt x="189" y="1051"/>
                    </a:cubicBezTo>
                    <a:cubicBezTo>
                      <a:pt x="189" y="1007"/>
                      <a:pt x="189" y="1007"/>
                      <a:pt x="189" y="1007"/>
                    </a:cubicBezTo>
                    <a:cubicBezTo>
                      <a:pt x="189" y="982"/>
                      <a:pt x="209" y="962"/>
                      <a:pt x="234" y="962"/>
                    </a:cubicBezTo>
                    <a:cubicBezTo>
                      <a:pt x="259" y="962"/>
                      <a:pt x="279" y="982"/>
                      <a:pt x="279" y="1007"/>
                    </a:cubicBezTo>
                    <a:cubicBezTo>
                      <a:pt x="279" y="1051"/>
                      <a:pt x="279" y="1051"/>
                      <a:pt x="279" y="1051"/>
                    </a:cubicBezTo>
                    <a:cubicBezTo>
                      <a:pt x="279" y="1122"/>
                      <a:pt x="222" y="1180"/>
                      <a:pt x="149" y="1183"/>
                    </a:cubicBezTo>
                    <a:cubicBezTo>
                      <a:pt x="147" y="1183"/>
                      <a:pt x="144" y="1183"/>
                      <a:pt x="142" y="118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"/>
              <p:cNvSpPr/>
              <p:nvPr/>
            </p:nvSpPr>
            <p:spPr bwMode="auto">
              <a:xfrm rot="18900000">
                <a:off x="406276" y="3369422"/>
                <a:ext cx="2116138" cy="1936750"/>
              </a:xfrm>
              <a:custGeom>
                <a:avLst/>
                <a:gdLst>
                  <a:gd name="T0" fmla="*/ 563 w 563"/>
                  <a:gd name="T1" fmla="*/ 0 h 515"/>
                  <a:gd name="T2" fmla="*/ 0 w 563"/>
                  <a:gd name="T3" fmla="*/ 482 h 515"/>
                  <a:gd name="T4" fmla="*/ 113 w 563"/>
                  <a:gd name="T5" fmla="*/ 474 h 515"/>
                  <a:gd name="T6" fmla="*/ 367 w 563"/>
                  <a:gd name="T7" fmla="*/ 515 h 515"/>
                  <a:gd name="T8" fmla="*/ 563 w 563"/>
                  <a:gd name="T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15">
                    <a:moveTo>
                      <a:pt x="563" y="0"/>
                    </a:moveTo>
                    <a:cubicBezTo>
                      <a:pt x="283" y="47"/>
                      <a:pt x="61" y="238"/>
                      <a:pt x="0" y="482"/>
                    </a:cubicBezTo>
                    <a:cubicBezTo>
                      <a:pt x="37" y="477"/>
                      <a:pt x="74" y="474"/>
                      <a:pt x="113" y="474"/>
                    </a:cubicBezTo>
                    <a:cubicBezTo>
                      <a:pt x="202" y="474"/>
                      <a:pt x="288" y="489"/>
                      <a:pt x="367" y="515"/>
                    </a:cubicBezTo>
                    <a:cubicBezTo>
                      <a:pt x="372" y="384"/>
                      <a:pt x="406" y="170"/>
                      <a:pt x="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7"/>
              <p:cNvSpPr/>
              <p:nvPr/>
            </p:nvSpPr>
            <p:spPr bwMode="auto">
              <a:xfrm rot="18900000">
                <a:off x="1586775" y="2209992"/>
                <a:ext cx="1973263" cy="1997075"/>
              </a:xfrm>
              <a:custGeom>
                <a:avLst/>
                <a:gdLst>
                  <a:gd name="T0" fmla="*/ 251 w 525"/>
                  <a:gd name="T1" fmla="*/ 0 h 531"/>
                  <a:gd name="T2" fmla="*/ 242 w 525"/>
                  <a:gd name="T3" fmla="*/ 0 h 531"/>
                  <a:gd name="T4" fmla="*/ 0 w 525"/>
                  <a:gd name="T5" fmla="*/ 529 h 531"/>
                  <a:gd name="T6" fmla="*/ 259 w 525"/>
                  <a:gd name="T7" fmla="*/ 486 h 531"/>
                  <a:gd name="T8" fmla="*/ 525 w 525"/>
                  <a:gd name="T9" fmla="*/ 531 h 531"/>
                  <a:gd name="T10" fmla="*/ 251 w 525"/>
                  <a:gd name="T11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5" h="531">
                    <a:moveTo>
                      <a:pt x="251" y="0"/>
                    </a:moveTo>
                    <a:cubicBezTo>
                      <a:pt x="248" y="0"/>
                      <a:pt x="245" y="0"/>
                      <a:pt x="242" y="0"/>
                    </a:cubicBezTo>
                    <a:cubicBezTo>
                      <a:pt x="45" y="161"/>
                      <a:pt x="5" y="394"/>
                      <a:pt x="0" y="529"/>
                    </a:cubicBezTo>
                    <a:cubicBezTo>
                      <a:pt x="81" y="501"/>
                      <a:pt x="168" y="486"/>
                      <a:pt x="259" y="486"/>
                    </a:cubicBezTo>
                    <a:cubicBezTo>
                      <a:pt x="353" y="486"/>
                      <a:pt x="443" y="502"/>
                      <a:pt x="525" y="531"/>
                    </a:cubicBezTo>
                    <a:cubicBezTo>
                      <a:pt x="516" y="396"/>
                      <a:pt x="467" y="155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/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Freeform 8"/>
            <p:cNvSpPr/>
            <p:nvPr/>
          </p:nvSpPr>
          <p:spPr bwMode="auto">
            <a:xfrm rot="18900000">
              <a:off x="2552159" y="1164961"/>
              <a:ext cx="2195513" cy="1943100"/>
            </a:xfrm>
            <a:custGeom>
              <a:avLst/>
              <a:gdLst>
                <a:gd name="T0" fmla="*/ 0 w 584"/>
                <a:gd name="T1" fmla="*/ 0 h 517"/>
                <a:gd name="T2" fmla="*/ 223 w 584"/>
                <a:gd name="T3" fmla="*/ 517 h 517"/>
                <a:gd name="T4" fmla="*/ 471 w 584"/>
                <a:gd name="T5" fmla="*/ 478 h 517"/>
                <a:gd name="T6" fmla="*/ 584 w 584"/>
                <a:gd name="T7" fmla="*/ 486 h 517"/>
                <a:gd name="T8" fmla="*/ 0 w 584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17">
                  <a:moveTo>
                    <a:pt x="0" y="0"/>
                  </a:moveTo>
                  <a:cubicBezTo>
                    <a:pt x="170" y="167"/>
                    <a:pt x="213" y="386"/>
                    <a:pt x="223" y="517"/>
                  </a:cubicBezTo>
                  <a:cubicBezTo>
                    <a:pt x="300" y="492"/>
                    <a:pt x="384" y="478"/>
                    <a:pt x="471" y="478"/>
                  </a:cubicBezTo>
                  <a:cubicBezTo>
                    <a:pt x="509" y="478"/>
                    <a:pt x="547" y="481"/>
                    <a:pt x="584" y="486"/>
                  </a:cubicBezTo>
                  <a:cubicBezTo>
                    <a:pt x="521" y="236"/>
                    <a:pt x="290" y="4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470465" y="5936388"/>
            <a:ext cx="189809" cy="18983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4"/>
          <p:cNvSpPr>
            <a:spLocks noChangeArrowheads="1"/>
          </p:cNvSpPr>
          <p:nvPr/>
        </p:nvSpPr>
        <p:spPr bwMode="auto">
          <a:xfrm>
            <a:off x="6405915" y="3086321"/>
            <a:ext cx="189809" cy="18983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15"/>
              <p:cNvSpPr txBox="1"/>
              <p:nvPr/>
            </p:nvSpPr>
            <p:spPr>
              <a:xfrm>
                <a:off x="6711157" y="5785271"/>
                <a:ext cx="4707314" cy="385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Gini Index = 1 -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với</a:t>
                </a:r>
                <a:r>
                  <a:rPr lang="en-US" dirty="0">
                    <a:solidFill>
                      <a:schemeClr val="bg1"/>
                    </a:solidFill>
                  </a:rPr>
                  <a:t> p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 = probability of class </a:t>
                </a:r>
                <a:r>
                  <a:rPr lang="en-US" dirty="0" err="1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57" y="5785271"/>
                <a:ext cx="4707314" cy="385747"/>
              </a:xfrm>
              <a:prstGeom prst="rect">
                <a:avLst/>
              </a:prstGeom>
              <a:blipFill>
                <a:blip r:embed="rId3"/>
                <a:stretch>
                  <a:fillRect l="-1166" t="-111111" r="-259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22"/>
          <p:cNvSpPr txBox="1"/>
          <p:nvPr/>
        </p:nvSpPr>
        <p:spPr>
          <a:xfrm>
            <a:off x="6405722" y="4080200"/>
            <a:ext cx="4901691" cy="150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GINI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tin, </a:t>
            </a:r>
            <a:r>
              <a:rPr lang="en-US" dirty="0" err="1">
                <a:solidFill>
                  <a:schemeClr val="bg1"/>
                </a:solidFill>
              </a:rPr>
              <a:t>chúng</a:t>
            </a:r>
            <a:r>
              <a:rPr lang="en-US" dirty="0">
                <a:solidFill>
                  <a:schemeClr val="bg1"/>
                </a:solidFill>
              </a:rPr>
              <a:t> ta </a:t>
            </a:r>
            <a:r>
              <a:rPr lang="en-US" dirty="0" err="1">
                <a:solidFill>
                  <a:schemeClr val="bg1"/>
                </a:solidFill>
              </a:rPr>
              <a:t>cần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lớn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 </a:t>
            </a:r>
            <a:r>
              <a:rPr lang="en-US" dirty="0" err="1">
                <a:solidFill>
                  <a:schemeClr val="bg1"/>
                </a:solidFill>
              </a:rPr>
              <a:t>tối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</a:t>
            </a:r>
            <a:r>
              <a:rPr lang="en-US" dirty="0">
                <a:solidFill>
                  <a:schemeClr val="bg1"/>
                </a:solidFill>
              </a:rPr>
              <a:t> hay </a:t>
            </a:r>
            <a:r>
              <a:rPr lang="en-US" dirty="0" err="1">
                <a:solidFill>
                  <a:schemeClr val="bg1"/>
                </a:solidFill>
              </a:rPr>
              <a:t>không</a:t>
            </a:r>
            <a:endParaRPr lang="zh-CN" altLang="en-US" sz="1200" kern="3000" spc="33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23"/>
          <p:cNvSpPr txBox="1"/>
          <p:nvPr/>
        </p:nvSpPr>
        <p:spPr>
          <a:xfrm>
            <a:off x="6405724" y="3768377"/>
            <a:ext cx="580608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5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GINI</a:t>
            </a:r>
            <a:endParaRPr lang="id-ID" sz="1685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 rot="20105549">
            <a:off x="1289555" y="4657249"/>
            <a:ext cx="588414" cy="455844"/>
          </a:xfrm>
          <a:custGeom>
            <a:avLst/>
            <a:gdLst>
              <a:gd name="T0" fmla="*/ 251 w 559"/>
              <a:gd name="T1" fmla="*/ 433 h 433"/>
              <a:gd name="T2" fmla="*/ 112 w 559"/>
              <a:gd name="T3" fmla="*/ 433 h 433"/>
              <a:gd name="T4" fmla="*/ 112 w 559"/>
              <a:gd name="T5" fmla="*/ 255 h 433"/>
              <a:gd name="T6" fmla="*/ 0 w 559"/>
              <a:gd name="T7" fmla="*/ 255 h 433"/>
              <a:gd name="T8" fmla="*/ 287 w 559"/>
              <a:gd name="T9" fmla="*/ 0 h 433"/>
              <a:gd name="T10" fmla="*/ 344 w 559"/>
              <a:gd name="T11" fmla="*/ 52 h 433"/>
              <a:gd name="T12" fmla="*/ 344 w 559"/>
              <a:gd name="T13" fmla="*/ 42 h 433"/>
              <a:gd name="T14" fmla="*/ 431 w 559"/>
              <a:gd name="T15" fmla="*/ 42 h 433"/>
              <a:gd name="T16" fmla="*/ 431 w 559"/>
              <a:gd name="T17" fmla="*/ 125 h 433"/>
              <a:gd name="T18" fmla="*/ 559 w 559"/>
              <a:gd name="T19" fmla="*/ 255 h 433"/>
              <a:gd name="T20" fmla="*/ 460 w 559"/>
              <a:gd name="T21" fmla="*/ 255 h 433"/>
              <a:gd name="T22" fmla="*/ 460 w 559"/>
              <a:gd name="T23" fmla="*/ 428 h 433"/>
              <a:gd name="T24" fmla="*/ 320 w 559"/>
              <a:gd name="T25" fmla="*/ 428 h 433"/>
              <a:gd name="T26" fmla="*/ 320 w 559"/>
              <a:gd name="T27" fmla="*/ 312 h 433"/>
              <a:gd name="T28" fmla="*/ 251 w 559"/>
              <a:gd name="T29" fmla="*/ 312 h 433"/>
              <a:gd name="T30" fmla="*/ 251 w 559"/>
              <a:gd name="T31" fmla="*/ 433 h 433"/>
              <a:gd name="T32" fmla="*/ 142 w 559"/>
              <a:gd name="T33" fmla="*/ 400 h 433"/>
              <a:gd name="T34" fmla="*/ 221 w 559"/>
              <a:gd name="T35" fmla="*/ 400 h 433"/>
              <a:gd name="T36" fmla="*/ 221 w 559"/>
              <a:gd name="T37" fmla="*/ 279 h 433"/>
              <a:gd name="T38" fmla="*/ 351 w 559"/>
              <a:gd name="T39" fmla="*/ 279 h 433"/>
              <a:gd name="T40" fmla="*/ 351 w 559"/>
              <a:gd name="T41" fmla="*/ 397 h 433"/>
              <a:gd name="T42" fmla="*/ 429 w 559"/>
              <a:gd name="T43" fmla="*/ 397 h 433"/>
              <a:gd name="T44" fmla="*/ 429 w 559"/>
              <a:gd name="T45" fmla="*/ 222 h 433"/>
              <a:gd name="T46" fmla="*/ 481 w 559"/>
              <a:gd name="T47" fmla="*/ 222 h 433"/>
              <a:gd name="T48" fmla="*/ 398 w 559"/>
              <a:gd name="T49" fmla="*/ 137 h 433"/>
              <a:gd name="T50" fmla="*/ 398 w 559"/>
              <a:gd name="T51" fmla="*/ 73 h 433"/>
              <a:gd name="T52" fmla="*/ 377 w 559"/>
              <a:gd name="T53" fmla="*/ 73 h 433"/>
              <a:gd name="T54" fmla="*/ 377 w 559"/>
              <a:gd name="T55" fmla="*/ 125 h 433"/>
              <a:gd name="T56" fmla="*/ 287 w 559"/>
              <a:gd name="T57" fmla="*/ 42 h 433"/>
              <a:gd name="T58" fmla="*/ 86 w 559"/>
              <a:gd name="T59" fmla="*/ 222 h 433"/>
              <a:gd name="T60" fmla="*/ 142 w 559"/>
              <a:gd name="T61" fmla="*/ 222 h 433"/>
              <a:gd name="T62" fmla="*/ 142 w 559"/>
              <a:gd name="T63" fmla="*/ 40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9" h="433">
                <a:moveTo>
                  <a:pt x="251" y="433"/>
                </a:moveTo>
                <a:lnTo>
                  <a:pt x="112" y="433"/>
                </a:lnTo>
                <a:lnTo>
                  <a:pt x="112" y="255"/>
                </a:lnTo>
                <a:lnTo>
                  <a:pt x="0" y="255"/>
                </a:lnTo>
                <a:lnTo>
                  <a:pt x="287" y="0"/>
                </a:lnTo>
                <a:lnTo>
                  <a:pt x="344" y="52"/>
                </a:lnTo>
                <a:lnTo>
                  <a:pt x="344" y="42"/>
                </a:lnTo>
                <a:lnTo>
                  <a:pt x="431" y="42"/>
                </a:lnTo>
                <a:lnTo>
                  <a:pt x="431" y="125"/>
                </a:lnTo>
                <a:lnTo>
                  <a:pt x="559" y="255"/>
                </a:lnTo>
                <a:lnTo>
                  <a:pt x="460" y="255"/>
                </a:lnTo>
                <a:lnTo>
                  <a:pt x="460" y="428"/>
                </a:lnTo>
                <a:lnTo>
                  <a:pt x="320" y="428"/>
                </a:lnTo>
                <a:lnTo>
                  <a:pt x="320" y="312"/>
                </a:lnTo>
                <a:lnTo>
                  <a:pt x="251" y="312"/>
                </a:lnTo>
                <a:lnTo>
                  <a:pt x="251" y="433"/>
                </a:lnTo>
                <a:close/>
                <a:moveTo>
                  <a:pt x="142" y="400"/>
                </a:moveTo>
                <a:lnTo>
                  <a:pt x="221" y="400"/>
                </a:lnTo>
                <a:lnTo>
                  <a:pt x="221" y="279"/>
                </a:lnTo>
                <a:lnTo>
                  <a:pt x="351" y="279"/>
                </a:lnTo>
                <a:lnTo>
                  <a:pt x="351" y="397"/>
                </a:lnTo>
                <a:lnTo>
                  <a:pt x="429" y="397"/>
                </a:lnTo>
                <a:lnTo>
                  <a:pt x="429" y="222"/>
                </a:lnTo>
                <a:lnTo>
                  <a:pt x="481" y="222"/>
                </a:lnTo>
                <a:lnTo>
                  <a:pt x="398" y="137"/>
                </a:lnTo>
                <a:lnTo>
                  <a:pt x="398" y="73"/>
                </a:lnTo>
                <a:lnTo>
                  <a:pt x="377" y="73"/>
                </a:lnTo>
                <a:lnTo>
                  <a:pt x="377" y="125"/>
                </a:lnTo>
                <a:lnTo>
                  <a:pt x="287" y="42"/>
                </a:lnTo>
                <a:lnTo>
                  <a:pt x="86" y="222"/>
                </a:lnTo>
                <a:lnTo>
                  <a:pt x="142" y="222"/>
                </a:lnTo>
                <a:lnTo>
                  <a:pt x="14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1"/>
          <p:cNvGrpSpPr/>
          <p:nvPr/>
        </p:nvGrpSpPr>
        <p:grpSpPr>
          <a:xfrm>
            <a:off x="2583276" y="3377526"/>
            <a:ext cx="473052" cy="460411"/>
            <a:chOff x="4011613" y="6192838"/>
            <a:chExt cx="709613" cy="690562"/>
          </a:xfrm>
          <a:solidFill>
            <a:schemeClr val="bg1"/>
          </a:solidFill>
        </p:grpSpPr>
        <p:sp>
          <p:nvSpPr>
            <p:cNvPr id="46" name="Freeform 20"/>
            <p:cNvSpPr/>
            <p:nvPr/>
          </p:nvSpPr>
          <p:spPr bwMode="auto">
            <a:xfrm>
              <a:off x="4368801" y="6203950"/>
              <a:ext cx="255588" cy="225425"/>
            </a:xfrm>
            <a:custGeom>
              <a:avLst/>
              <a:gdLst>
                <a:gd name="T0" fmla="*/ 53 w 68"/>
                <a:gd name="T1" fmla="*/ 31 h 60"/>
                <a:gd name="T2" fmla="*/ 48 w 68"/>
                <a:gd name="T3" fmla="*/ 23 h 60"/>
                <a:gd name="T4" fmla="*/ 41 w 68"/>
                <a:gd name="T5" fmla="*/ 8 h 60"/>
                <a:gd name="T6" fmla="*/ 38 w 68"/>
                <a:gd name="T7" fmla="*/ 5 h 60"/>
                <a:gd name="T8" fmla="*/ 26 w 68"/>
                <a:gd name="T9" fmla="*/ 1 h 60"/>
                <a:gd name="T10" fmla="*/ 4 w 68"/>
                <a:gd name="T11" fmla="*/ 20 h 60"/>
                <a:gd name="T12" fmla="*/ 0 w 68"/>
                <a:gd name="T13" fmla="*/ 27 h 60"/>
                <a:gd name="T14" fmla="*/ 14 w 68"/>
                <a:gd name="T15" fmla="*/ 52 h 60"/>
                <a:gd name="T16" fmla="*/ 2 w 68"/>
                <a:gd name="T17" fmla="*/ 60 h 60"/>
                <a:gd name="T18" fmla="*/ 46 w 68"/>
                <a:gd name="T19" fmla="*/ 60 h 60"/>
                <a:gd name="T20" fmla="*/ 68 w 68"/>
                <a:gd name="T21" fmla="*/ 22 h 60"/>
                <a:gd name="T22" fmla="*/ 53 w 68"/>
                <a:gd name="T2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0">
                  <a:moveTo>
                    <a:pt x="53" y="31"/>
                  </a:moveTo>
                  <a:cubicBezTo>
                    <a:pt x="51" y="28"/>
                    <a:pt x="50" y="26"/>
                    <a:pt x="48" y="23"/>
                  </a:cubicBezTo>
                  <a:cubicBezTo>
                    <a:pt x="46" y="18"/>
                    <a:pt x="43" y="13"/>
                    <a:pt x="41" y="8"/>
                  </a:cubicBezTo>
                  <a:cubicBezTo>
                    <a:pt x="40" y="7"/>
                    <a:pt x="39" y="6"/>
                    <a:pt x="38" y="5"/>
                  </a:cubicBezTo>
                  <a:cubicBezTo>
                    <a:pt x="35" y="1"/>
                    <a:pt x="30" y="0"/>
                    <a:pt x="26" y="1"/>
                  </a:cubicBezTo>
                  <a:cubicBezTo>
                    <a:pt x="13" y="2"/>
                    <a:pt x="4" y="19"/>
                    <a:pt x="4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32"/>
                    <a:pt x="14" y="52"/>
                    <a:pt x="14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5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1"/>
            <p:cNvSpPr/>
            <p:nvPr/>
          </p:nvSpPr>
          <p:spPr bwMode="auto">
            <a:xfrm>
              <a:off x="4119563" y="6192838"/>
              <a:ext cx="304800" cy="242888"/>
            </a:xfrm>
            <a:custGeom>
              <a:avLst/>
              <a:gdLst>
                <a:gd name="T0" fmla="*/ 65 w 81"/>
                <a:gd name="T1" fmla="*/ 20 h 65"/>
                <a:gd name="T2" fmla="*/ 81 w 81"/>
                <a:gd name="T3" fmla="*/ 1 h 65"/>
                <a:gd name="T4" fmla="*/ 80 w 81"/>
                <a:gd name="T5" fmla="*/ 1 h 65"/>
                <a:gd name="T6" fmla="*/ 42 w 81"/>
                <a:gd name="T7" fmla="*/ 0 h 65"/>
                <a:gd name="T8" fmla="*/ 18 w 81"/>
                <a:gd name="T9" fmla="*/ 12 h 65"/>
                <a:gd name="T10" fmla="*/ 0 w 81"/>
                <a:gd name="T11" fmla="*/ 43 h 65"/>
                <a:gd name="T12" fmla="*/ 40 w 81"/>
                <a:gd name="T13" fmla="*/ 65 h 65"/>
                <a:gd name="T14" fmla="*/ 65 w 81"/>
                <a:gd name="T15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65" y="20"/>
                  </a:moveTo>
                  <a:cubicBezTo>
                    <a:pt x="68" y="14"/>
                    <a:pt x="74" y="6"/>
                    <a:pt x="81" y="1"/>
                  </a:cubicBezTo>
                  <a:cubicBezTo>
                    <a:pt x="81" y="1"/>
                    <a:pt x="80" y="1"/>
                    <a:pt x="80" y="1"/>
                  </a:cubicBezTo>
                  <a:cubicBezTo>
                    <a:pt x="80" y="1"/>
                    <a:pt x="57" y="1"/>
                    <a:pt x="42" y="0"/>
                  </a:cubicBezTo>
                  <a:cubicBezTo>
                    <a:pt x="31" y="0"/>
                    <a:pt x="22" y="5"/>
                    <a:pt x="18" y="1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4" y="57"/>
                    <a:pt x="65" y="20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2"/>
            <p:cNvSpPr/>
            <p:nvPr/>
          </p:nvSpPr>
          <p:spPr bwMode="auto">
            <a:xfrm>
              <a:off x="4011613" y="6429375"/>
              <a:ext cx="250825" cy="214313"/>
            </a:xfrm>
            <a:custGeom>
              <a:avLst/>
              <a:gdLst>
                <a:gd name="T0" fmla="*/ 17 w 67"/>
                <a:gd name="T1" fmla="*/ 9 h 57"/>
                <a:gd name="T2" fmla="*/ 12 w 67"/>
                <a:gd name="T3" fmla="*/ 16 h 57"/>
                <a:gd name="T4" fmla="*/ 3 w 67"/>
                <a:gd name="T5" fmla="*/ 30 h 57"/>
                <a:gd name="T6" fmla="*/ 1 w 67"/>
                <a:gd name="T7" fmla="*/ 34 h 57"/>
                <a:gd name="T8" fmla="*/ 3 w 67"/>
                <a:gd name="T9" fmla="*/ 47 h 57"/>
                <a:gd name="T10" fmla="*/ 30 w 67"/>
                <a:gd name="T11" fmla="*/ 56 h 57"/>
                <a:gd name="T12" fmla="*/ 38 w 67"/>
                <a:gd name="T13" fmla="*/ 56 h 57"/>
                <a:gd name="T14" fmla="*/ 54 w 67"/>
                <a:gd name="T15" fmla="*/ 32 h 57"/>
                <a:gd name="T16" fmla="*/ 67 w 67"/>
                <a:gd name="T17" fmla="*/ 40 h 57"/>
                <a:gd name="T18" fmla="*/ 45 w 67"/>
                <a:gd name="T19" fmla="*/ 0 h 57"/>
                <a:gd name="T20" fmla="*/ 2 w 67"/>
                <a:gd name="T21" fmla="*/ 0 h 57"/>
                <a:gd name="T22" fmla="*/ 17 w 67"/>
                <a:gd name="T23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57">
                  <a:moveTo>
                    <a:pt x="17" y="9"/>
                  </a:moveTo>
                  <a:cubicBezTo>
                    <a:pt x="15" y="11"/>
                    <a:pt x="14" y="14"/>
                    <a:pt x="12" y="16"/>
                  </a:cubicBezTo>
                  <a:cubicBezTo>
                    <a:pt x="9" y="21"/>
                    <a:pt x="6" y="25"/>
                    <a:pt x="3" y="30"/>
                  </a:cubicBezTo>
                  <a:cubicBezTo>
                    <a:pt x="2" y="31"/>
                    <a:pt x="1" y="33"/>
                    <a:pt x="1" y="34"/>
                  </a:cubicBezTo>
                  <a:cubicBezTo>
                    <a:pt x="0" y="38"/>
                    <a:pt x="1" y="43"/>
                    <a:pt x="3" y="47"/>
                  </a:cubicBezTo>
                  <a:cubicBezTo>
                    <a:pt x="11" y="57"/>
                    <a:pt x="30" y="56"/>
                    <a:pt x="30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2" y="51"/>
                    <a:pt x="54" y="32"/>
                    <a:pt x="54" y="32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23"/>
            <p:cNvSpPr/>
            <p:nvPr/>
          </p:nvSpPr>
          <p:spPr bwMode="auto">
            <a:xfrm>
              <a:off x="4033838" y="6643688"/>
              <a:ext cx="285750" cy="190500"/>
            </a:xfrm>
            <a:custGeom>
              <a:avLst/>
              <a:gdLst>
                <a:gd name="T0" fmla="*/ 25 w 76"/>
                <a:gd name="T1" fmla="*/ 6 h 51"/>
                <a:gd name="T2" fmla="*/ 0 w 76"/>
                <a:gd name="T3" fmla="*/ 0 h 51"/>
                <a:gd name="T4" fmla="*/ 1 w 76"/>
                <a:gd name="T5" fmla="*/ 1 h 51"/>
                <a:gd name="T6" fmla="*/ 18 w 76"/>
                <a:gd name="T7" fmla="*/ 35 h 51"/>
                <a:gd name="T8" fmla="*/ 40 w 76"/>
                <a:gd name="T9" fmla="*/ 51 h 51"/>
                <a:gd name="T10" fmla="*/ 76 w 76"/>
                <a:gd name="T11" fmla="*/ 51 h 51"/>
                <a:gd name="T12" fmla="*/ 76 w 76"/>
                <a:gd name="T13" fmla="*/ 6 h 51"/>
                <a:gd name="T14" fmla="*/ 25 w 76"/>
                <a:gd name="T15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1">
                  <a:moveTo>
                    <a:pt x="25" y="6"/>
                  </a:moveTo>
                  <a:cubicBezTo>
                    <a:pt x="18" y="6"/>
                    <a:pt x="8" y="4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2" y="22"/>
                    <a:pt x="18" y="35"/>
                  </a:cubicBezTo>
                  <a:cubicBezTo>
                    <a:pt x="24" y="45"/>
                    <a:pt x="32" y="50"/>
                    <a:pt x="40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7" y="6"/>
                    <a:pt x="24" y="6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24"/>
            <p:cNvSpPr/>
            <p:nvPr/>
          </p:nvSpPr>
          <p:spPr bwMode="auto">
            <a:xfrm>
              <a:off x="4368801" y="6597650"/>
              <a:ext cx="247650" cy="285750"/>
            </a:xfrm>
            <a:custGeom>
              <a:avLst/>
              <a:gdLst>
                <a:gd name="T0" fmla="*/ 22 w 66"/>
                <a:gd name="T1" fmla="*/ 58 h 76"/>
                <a:gd name="T2" fmla="*/ 31 w 66"/>
                <a:gd name="T3" fmla="*/ 59 h 76"/>
                <a:gd name="T4" fmla="*/ 48 w 66"/>
                <a:gd name="T5" fmla="*/ 59 h 76"/>
                <a:gd name="T6" fmla="*/ 52 w 66"/>
                <a:gd name="T7" fmla="*/ 58 h 76"/>
                <a:gd name="T8" fmla="*/ 61 w 66"/>
                <a:gd name="T9" fmla="*/ 49 h 76"/>
                <a:gd name="T10" fmla="*/ 55 w 66"/>
                <a:gd name="T11" fmla="*/ 21 h 76"/>
                <a:gd name="T12" fmla="*/ 51 w 66"/>
                <a:gd name="T13" fmla="*/ 14 h 76"/>
                <a:gd name="T14" fmla="*/ 21 w 66"/>
                <a:gd name="T15" fmla="*/ 14 h 76"/>
                <a:gd name="T16" fmla="*/ 21 w 66"/>
                <a:gd name="T17" fmla="*/ 0 h 76"/>
                <a:gd name="T18" fmla="*/ 0 w 66"/>
                <a:gd name="T19" fmla="*/ 39 h 76"/>
                <a:gd name="T20" fmla="*/ 22 w 66"/>
                <a:gd name="T21" fmla="*/ 76 h 76"/>
                <a:gd name="T22" fmla="*/ 22 w 66"/>
                <a:gd name="T23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6">
                  <a:moveTo>
                    <a:pt x="22" y="58"/>
                  </a:moveTo>
                  <a:cubicBezTo>
                    <a:pt x="25" y="58"/>
                    <a:pt x="28" y="59"/>
                    <a:pt x="31" y="59"/>
                  </a:cubicBezTo>
                  <a:cubicBezTo>
                    <a:pt x="36" y="59"/>
                    <a:pt x="42" y="59"/>
                    <a:pt x="48" y="59"/>
                  </a:cubicBezTo>
                  <a:cubicBezTo>
                    <a:pt x="49" y="59"/>
                    <a:pt x="50" y="59"/>
                    <a:pt x="52" y="58"/>
                  </a:cubicBezTo>
                  <a:cubicBezTo>
                    <a:pt x="56" y="57"/>
                    <a:pt x="59" y="54"/>
                    <a:pt x="61" y="49"/>
                  </a:cubicBezTo>
                  <a:cubicBezTo>
                    <a:pt x="66" y="38"/>
                    <a:pt x="55" y="21"/>
                    <a:pt x="55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4" y="14"/>
                    <a:pt x="21" y="14"/>
                    <a:pt x="21" y="1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2" y="76"/>
                    <a:pt x="22" y="76"/>
                    <a:pt x="22" y="76"/>
                  </a:cubicBezTo>
                  <a:lnTo>
                    <a:pt x="2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25"/>
            <p:cNvSpPr/>
            <p:nvPr/>
          </p:nvSpPr>
          <p:spPr bwMode="auto">
            <a:xfrm>
              <a:off x="4487863" y="6410325"/>
              <a:ext cx="233363" cy="346075"/>
            </a:xfrm>
            <a:custGeom>
              <a:avLst/>
              <a:gdLst>
                <a:gd name="T0" fmla="*/ 28 w 62"/>
                <a:gd name="T1" fmla="*/ 68 h 92"/>
                <a:gd name="T2" fmla="*/ 37 w 62"/>
                <a:gd name="T3" fmla="*/ 92 h 92"/>
                <a:gd name="T4" fmla="*/ 37 w 62"/>
                <a:gd name="T5" fmla="*/ 90 h 92"/>
                <a:gd name="T6" fmla="*/ 56 w 62"/>
                <a:gd name="T7" fmla="*/ 57 h 92"/>
                <a:gd name="T8" fmla="*/ 58 w 62"/>
                <a:gd name="T9" fmla="*/ 31 h 92"/>
                <a:gd name="T10" fmla="*/ 38 w 62"/>
                <a:gd name="T11" fmla="*/ 0 h 92"/>
                <a:gd name="T12" fmla="*/ 0 w 62"/>
                <a:gd name="T13" fmla="*/ 24 h 92"/>
                <a:gd name="T14" fmla="*/ 28 w 6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2">
                  <a:moveTo>
                    <a:pt x="28" y="68"/>
                  </a:moveTo>
                  <a:cubicBezTo>
                    <a:pt x="32" y="73"/>
                    <a:pt x="36" y="83"/>
                    <a:pt x="37" y="92"/>
                  </a:cubicBezTo>
                  <a:cubicBezTo>
                    <a:pt x="37" y="91"/>
                    <a:pt x="37" y="90"/>
                    <a:pt x="37" y="90"/>
                  </a:cubicBezTo>
                  <a:cubicBezTo>
                    <a:pt x="37" y="90"/>
                    <a:pt x="48" y="70"/>
                    <a:pt x="56" y="57"/>
                  </a:cubicBezTo>
                  <a:cubicBezTo>
                    <a:pt x="62" y="47"/>
                    <a:pt x="61" y="37"/>
                    <a:pt x="58" y="3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32"/>
                    <a:pt x="28" y="68"/>
                    <a:pt x="2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3"/>
          <p:cNvGrpSpPr/>
          <p:nvPr/>
        </p:nvGrpSpPr>
        <p:grpSpPr>
          <a:xfrm>
            <a:off x="3820267" y="2128599"/>
            <a:ext cx="543177" cy="545752"/>
            <a:chOff x="8070850" y="622300"/>
            <a:chExt cx="688975" cy="692150"/>
          </a:xfrm>
          <a:solidFill>
            <a:schemeClr val="bg1"/>
          </a:solidFill>
        </p:grpSpPr>
        <p:sp>
          <p:nvSpPr>
            <p:cNvPr id="53" name="Freeform 29"/>
            <p:cNvSpPr>
              <a:spLocks noEditPoints="1"/>
            </p:cNvSpPr>
            <p:nvPr/>
          </p:nvSpPr>
          <p:spPr bwMode="auto">
            <a:xfrm>
              <a:off x="8070850" y="622300"/>
              <a:ext cx="688975" cy="692150"/>
            </a:xfrm>
            <a:custGeom>
              <a:avLst/>
              <a:gdLst>
                <a:gd name="T0" fmla="*/ 91 w 181"/>
                <a:gd name="T1" fmla="*/ 15 h 181"/>
                <a:gd name="T2" fmla="*/ 166 w 181"/>
                <a:gd name="T3" fmla="*/ 91 h 181"/>
                <a:gd name="T4" fmla="*/ 91 w 181"/>
                <a:gd name="T5" fmla="*/ 166 h 181"/>
                <a:gd name="T6" fmla="*/ 15 w 181"/>
                <a:gd name="T7" fmla="*/ 91 h 181"/>
                <a:gd name="T8" fmla="*/ 91 w 181"/>
                <a:gd name="T9" fmla="*/ 15 h 181"/>
                <a:gd name="T10" fmla="*/ 91 w 181"/>
                <a:gd name="T11" fmla="*/ 0 h 181"/>
                <a:gd name="T12" fmla="*/ 0 w 181"/>
                <a:gd name="T13" fmla="*/ 91 h 181"/>
                <a:gd name="T14" fmla="*/ 91 w 181"/>
                <a:gd name="T15" fmla="*/ 181 h 181"/>
                <a:gd name="T16" fmla="*/ 181 w 181"/>
                <a:gd name="T17" fmla="*/ 91 h 181"/>
                <a:gd name="T18" fmla="*/ 91 w 181"/>
                <a:gd name="T1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5"/>
                  </a:moveTo>
                  <a:cubicBezTo>
                    <a:pt x="132" y="15"/>
                    <a:pt x="166" y="49"/>
                    <a:pt x="166" y="91"/>
                  </a:cubicBezTo>
                  <a:cubicBezTo>
                    <a:pt x="166" y="132"/>
                    <a:pt x="132" y="166"/>
                    <a:pt x="91" y="166"/>
                  </a:cubicBezTo>
                  <a:cubicBezTo>
                    <a:pt x="49" y="166"/>
                    <a:pt x="15" y="132"/>
                    <a:pt x="15" y="91"/>
                  </a:cubicBezTo>
                  <a:cubicBezTo>
                    <a:pt x="15" y="49"/>
                    <a:pt x="49" y="15"/>
                    <a:pt x="91" y="15"/>
                  </a:cubicBezTo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1" y="181"/>
                  </a:cubicBezTo>
                  <a:cubicBezTo>
                    <a:pt x="141" y="181"/>
                    <a:pt x="181" y="141"/>
                    <a:pt x="181" y="91"/>
                  </a:cubicBezTo>
                  <a:cubicBezTo>
                    <a:pt x="181" y="41"/>
                    <a:pt x="141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8231188" y="668338"/>
              <a:ext cx="369888" cy="600075"/>
            </a:xfrm>
            <a:custGeom>
              <a:avLst/>
              <a:gdLst>
                <a:gd name="T0" fmla="*/ 49 w 97"/>
                <a:gd name="T1" fmla="*/ 157 h 157"/>
                <a:gd name="T2" fmla="*/ 0 w 97"/>
                <a:gd name="T3" fmla="*/ 79 h 157"/>
                <a:gd name="T4" fmla="*/ 49 w 97"/>
                <a:gd name="T5" fmla="*/ 0 h 157"/>
                <a:gd name="T6" fmla="*/ 97 w 97"/>
                <a:gd name="T7" fmla="*/ 79 h 157"/>
                <a:gd name="T8" fmla="*/ 49 w 97"/>
                <a:gd name="T9" fmla="*/ 157 h 157"/>
                <a:gd name="T10" fmla="*/ 49 w 97"/>
                <a:gd name="T11" fmla="*/ 6 h 157"/>
                <a:gd name="T12" fmla="*/ 6 w 97"/>
                <a:gd name="T13" fmla="*/ 79 h 157"/>
                <a:gd name="T14" fmla="*/ 49 w 97"/>
                <a:gd name="T15" fmla="*/ 152 h 157"/>
                <a:gd name="T16" fmla="*/ 92 w 97"/>
                <a:gd name="T17" fmla="*/ 79 h 157"/>
                <a:gd name="T18" fmla="*/ 49 w 97"/>
                <a:gd name="T19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7">
                  <a:moveTo>
                    <a:pt x="49" y="157"/>
                  </a:moveTo>
                  <a:cubicBezTo>
                    <a:pt x="22" y="157"/>
                    <a:pt x="0" y="122"/>
                    <a:pt x="0" y="79"/>
                  </a:cubicBezTo>
                  <a:cubicBezTo>
                    <a:pt x="0" y="35"/>
                    <a:pt x="22" y="0"/>
                    <a:pt x="49" y="0"/>
                  </a:cubicBezTo>
                  <a:cubicBezTo>
                    <a:pt x="75" y="0"/>
                    <a:pt x="97" y="35"/>
                    <a:pt x="97" y="79"/>
                  </a:cubicBezTo>
                  <a:cubicBezTo>
                    <a:pt x="97" y="122"/>
                    <a:pt x="75" y="157"/>
                    <a:pt x="49" y="157"/>
                  </a:cubicBezTo>
                  <a:close/>
                  <a:moveTo>
                    <a:pt x="49" y="6"/>
                  </a:moveTo>
                  <a:cubicBezTo>
                    <a:pt x="25" y="6"/>
                    <a:pt x="6" y="38"/>
                    <a:pt x="6" y="79"/>
                  </a:cubicBezTo>
                  <a:cubicBezTo>
                    <a:pt x="6" y="119"/>
                    <a:pt x="25" y="152"/>
                    <a:pt x="49" y="152"/>
                  </a:cubicBezTo>
                  <a:cubicBezTo>
                    <a:pt x="72" y="152"/>
                    <a:pt x="92" y="119"/>
                    <a:pt x="92" y="79"/>
                  </a:cubicBezTo>
                  <a:cubicBezTo>
                    <a:pt x="92" y="38"/>
                    <a:pt x="72" y="6"/>
                    <a:pt x="4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8405813" y="681038"/>
              <a:ext cx="19050" cy="576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Rectangle 32"/>
            <p:cNvSpPr>
              <a:spLocks noChangeArrowheads="1"/>
            </p:cNvSpPr>
            <p:nvPr/>
          </p:nvSpPr>
          <p:spPr bwMode="auto">
            <a:xfrm>
              <a:off x="8139113" y="809625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Rectangle 33"/>
            <p:cNvSpPr>
              <a:spLocks noChangeArrowheads="1"/>
            </p:cNvSpPr>
            <p:nvPr/>
          </p:nvSpPr>
          <p:spPr bwMode="auto">
            <a:xfrm>
              <a:off x="8128000" y="958850"/>
              <a:ext cx="579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34"/>
            <p:cNvSpPr>
              <a:spLocks noChangeArrowheads="1"/>
            </p:cNvSpPr>
            <p:nvPr/>
          </p:nvSpPr>
          <p:spPr bwMode="auto">
            <a:xfrm>
              <a:off x="8131175" y="1103313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TextBox 22">
            <a:extLst>
              <a:ext uri="{FF2B5EF4-FFF2-40B4-BE49-F238E27FC236}">
                <a16:creationId xmlns:a16="http://schemas.microsoft.com/office/drawing/2014/main" id="{D36BECCD-8C81-4B07-930F-685F68E7D0A0}"/>
              </a:ext>
            </a:extLst>
          </p:cNvPr>
          <p:cNvSpPr txBox="1"/>
          <p:nvPr/>
        </p:nvSpPr>
        <p:spPr>
          <a:xfrm>
            <a:off x="6406541" y="1165427"/>
            <a:ext cx="4901691" cy="175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Là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đo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chứa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trong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thái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Tìm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mức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tăng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tin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tương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phép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tách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chúng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ta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cần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trừ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entropy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kết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các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nút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khỏi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entropy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Yeseva One" panose="00000500000000000000"/>
              </a:rPr>
              <a:t>nút</a:t>
            </a:r>
            <a:r>
              <a:rPr lang="en-US" dirty="0">
                <a:solidFill>
                  <a:schemeClr val="bg1"/>
                </a:solidFill>
                <a:latin typeface="Yeseva One" panose="00000500000000000000"/>
              </a:rPr>
              <a:t> cha</a:t>
            </a:r>
          </a:p>
          <a:p>
            <a:pPr>
              <a:lnSpc>
                <a:spcPct val="130000"/>
              </a:lnSpc>
            </a:pPr>
            <a:endParaRPr lang="zh-CN" altLang="en-US" sz="1200" kern="3000" spc="33" dirty="0">
              <a:solidFill>
                <a:schemeClr val="bg1"/>
              </a:solidFill>
              <a:latin typeface="Yeseva One" panose="0000050000000000000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5109BA83-5E08-4755-A4CB-256A39BB8CCC}"/>
              </a:ext>
            </a:extLst>
          </p:cNvPr>
          <p:cNvSpPr txBox="1"/>
          <p:nvPr/>
        </p:nvSpPr>
        <p:spPr>
          <a:xfrm>
            <a:off x="6406543" y="853604"/>
            <a:ext cx="1032399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5" b="1" dirty="0">
                <a:solidFill>
                  <a:schemeClr val="bg1"/>
                </a:solidFill>
                <a:latin typeface="Yeseva One" panose="00000500000000000000" pitchFamily="2" charset="0"/>
                <a:ea typeface="微软雅黑" panose="020B0503020204020204" pitchFamily="34" charset="-122"/>
                <a:sym typeface="Arial" panose="020B0604020202020204" pitchFamily="34" charset="0"/>
              </a:rPr>
              <a:t>ENTROPY</a:t>
            </a:r>
            <a:endParaRPr lang="id-ID" sz="1685" b="1" dirty="0">
              <a:solidFill>
                <a:schemeClr val="bg1"/>
              </a:solidFill>
              <a:latin typeface="Yeseva One" panose="00000500000000000000" pitchFamily="2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983862A1-53D0-4B15-AA9C-4AEFD9C8B81C}"/>
                  </a:ext>
                </a:extLst>
              </p:cNvPr>
              <p:cNvSpPr txBox="1"/>
              <p:nvPr/>
            </p:nvSpPr>
            <p:spPr>
              <a:xfrm>
                <a:off x="6660274" y="2974284"/>
                <a:ext cx="30765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Yeseva One" panose="00000500000000000000"/>
                  </a:rPr>
                  <a:t>IG = E(parent) -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/>
                            </a:solidFill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𝐸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𝑐h𝑖𝑙𝑑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  <a:latin typeface="Yeseva One" panose="00000500000000000000"/>
                </a:endParaRPr>
              </a:p>
            </p:txBody>
          </p:sp>
        </mc:Choice>
        <mc:Fallback>
          <p:sp>
            <p:nvSpPr>
              <p:cNvPr id="37" name="TextBox 15">
                <a:extLst>
                  <a:ext uri="{FF2B5EF4-FFF2-40B4-BE49-F238E27FC236}">
                    <a16:creationId xmlns:a16="http://schemas.microsoft.com/office/drawing/2014/main" id="{983862A1-53D0-4B15-AA9C-4AEFD9C8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74" y="2974284"/>
                <a:ext cx="3076548" cy="369332"/>
              </a:xfrm>
              <a:prstGeom prst="rect">
                <a:avLst/>
              </a:prstGeom>
              <a:blipFill>
                <a:blip r:embed="rId4"/>
                <a:stretch>
                  <a:fillRect l="-1786" t="-121667" r="-198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/>
      <p:bldP spid="42" grpId="0"/>
      <p:bldP spid="43" grpId="0"/>
      <p:bldP spid="44" grpId="0" animBg="1"/>
      <p:bldP spid="33" grpId="0"/>
      <p:bldP spid="36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Custom</PresentationFormat>
  <Paragraphs>490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.VnTime</vt:lpstr>
      <vt:lpstr>Arial</vt:lpstr>
      <vt:lpstr>Calibri</vt:lpstr>
      <vt:lpstr>Cambria Math</vt:lpstr>
      <vt:lpstr>Times New Roman</vt:lpstr>
      <vt:lpstr>Yeseva One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2</cp:revision>
  <dcterms:created xsi:type="dcterms:W3CDTF">2017-10-11T07:33:00Z</dcterms:created>
  <dcterms:modified xsi:type="dcterms:W3CDTF">2022-04-18T18:53:41Z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